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79" r:id="rId3"/>
    <p:sldId id="257" r:id="rId4"/>
    <p:sldId id="258" r:id="rId5"/>
    <p:sldId id="259" r:id="rId6"/>
    <p:sldId id="261" r:id="rId7"/>
    <p:sldId id="263" r:id="rId8"/>
    <p:sldId id="280" r:id="rId9"/>
    <p:sldId id="265" r:id="rId10"/>
    <p:sldId id="266" r:id="rId11"/>
    <p:sldId id="283" r:id="rId12"/>
    <p:sldId id="267" r:id="rId13"/>
    <p:sldId id="278" r:id="rId14"/>
    <p:sldId id="270" r:id="rId15"/>
    <p:sldId id="274" r:id="rId16"/>
    <p:sldId id="291" r:id="rId17"/>
    <p:sldId id="275" r:id="rId18"/>
    <p:sldId id="277" r:id="rId19"/>
    <p:sldId id="285" r:id="rId20"/>
    <p:sldId id="284" r:id="rId21"/>
    <p:sldId id="287" r:id="rId22"/>
    <p:sldId id="289" r:id="rId23"/>
    <p:sldId id="286"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929" autoAdjust="0"/>
  </p:normalViewPr>
  <p:slideViewPr>
    <p:cSldViewPr>
      <p:cViewPr varScale="1">
        <p:scale>
          <a:sx n="78" d="100"/>
          <a:sy n="78" d="100"/>
        </p:scale>
        <p:origin x="-1650" y="-96"/>
      </p:cViewPr>
      <p:guideLst>
        <p:guide orient="horz" pos="2160"/>
        <p:guide pos="2880"/>
      </p:guideLst>
    </p:cSldViewPr>
  </p:slideViewPr>
  <p:notesTextViewPr>
    <p:cViewPr>
      <p:scale>
        <a:sx n="125" d="100"/>
        <a:sy n="12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ministrador\Doctorado\20150200%20HPCA15\paper-figs-big-letters.xl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istrador\Doctorado\20150200%20HPCA15\paper-figs-big-letters.xl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dministrador\Doctorado\20150200%20HPCA15\paper-figs-big-letters.xl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istrador\Doctorado\20150200%20HPCA15\paper-figs-big-letters.xl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istrador\Doctorado\20150200%20HPCA15\paper-figs-big-letters.xl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ministrador\Doctorado\20150200%20HPCA15\paper-figs-big-letters.xl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dministrador\Doctorado\20150200%20HPCA15\paper-figs-big-letters.xl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dministrador\Doctorado\20150200%20HPCA15\paper-figs-big-letters.x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677698459822239"/>
          <c:y val="0.15122351778857607"/>
          <c:w val="0.8772389704559358"/>
          <c:h val="0.53394922422030477"/>
        </c:manualLayout>
      </c:layout>
      <c:barChart>
        <c:barDir val="col"/>
        <c:grouping val="clustered"/>
        <c:ser>
          <c:idx val="0"/>
          <c:order val="0"/>
          <c:tx>
            <c:strRef>
              <c:f>ruby_cycles!$A$53</c:f>
              <c:strCache>
                <c:ptCount val="1"/>
                <c:pt idx="0">
                  <c:v>TokenB</c:v>
                </c:pt>
              </c:strCache>
            </c:strRef>
          </c:tx>
          <c:spPr>
            <a:solidFill>
              <a:srgbClr val="0070C0"/>
            </a:solidFill>
          </c:spPr>
          <c:errBars>
            <c:errBarType val="both"/>
            <c:errValType val="stdErr"/>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ruby_cycles!$B$53:$L$53</c:f>
              <c:numCache>
                <c:formatCode>General</c:formatCode>
                <c:ptCount val="11"/>
                <c:pt idx="0">
                  <c:v>1</c:v>
                </c:pt>
                <c:pt idx="1">
                  <c:v>1</c:v>
                </c:pt>
                <c:pt idx="2">
                  <c:v>1</c:v>
                </c:pt>
                <c:pt idx="3">
                  <c:v>1</c:v>
                </c:pt>
                <c:pt idx="4">
                  <c:v>1</c:v>
                </c:pt>
                <c:pt idx="5">
                  <c:v>1</c:v>
                </c:pt>
                <c:pt idx="6">
                  <c:v>1</c:v>
                </c:pt>
                <c:pt idx="7">
                  <c:v>1</c:v>
                </c:pt>
                <c:pt idx="8">
                  <c:v>1</c:v>
                </c:pt>
                <c:pt idx="9">
                  <c:v>1</c:v>
                </c:pt>
                <c:pt idx="10">
                  <c:v>1</c:v>
                </c:pt>
              </c:numCache>
            </c:numRef>
          </c:val>
        </c:ser>
        <c:ser>
          <c:idx val="1"/>
          <c:order val="1"/>
          <c:tx>
            <c:strRef>
              <c:f>ruby_cycles!$A$54</c:f>
              <c:strCache>
                <c:ptCount val="1"/>
                <c:pt idx="0">
                  <c:v>Dir (160%)</c:v>
                </c:pt>
              </c:strCache>
            </c:strRef>
          </c:tx>
          <c:spPr>
            <a:solidFill>
              <a:schemeClr val="accent2"/>
            </a:solidFill>
          </c:spPr>
          <c:errBars>
            <c:errBarType val="both"/>
            <c:errValType val="cust"/>
            <c:plus>
              <c:numRef>
                <c:f>ruby_cycles!$B$70:$K$70</c:f>
                <c:numCache>
                  <c:formatCode>General</c:formatCode>
                  <c:ptCount val="10"/>
                  <c:pt idx="0">
                    <c:v>8.4258543859300076E-5</c:v>
                  </c:pt>
                  <c:pt idx="1">
                    <c:v>4.4705186986300033E-4</c:v>
                  </c:pt>
                  <c:pt idx="2">
                    <c:v>2.4419979909600016E-4</c:v>
                  </c:pt>
                  <c:pt idx="3">
                    <c:v>1.0797854535700004E-2</c:v>
                  </c:pt>
                  <c:pt idx="4">
                    <c:v>1.41668965341E-3</c:v>
                  </c:pt>
                  <c:pt idx="5">
                    <c:v>7.1180879818200024E-3</c:v>
                  </c:pt>
                  <c:pt idx="6">
                    <c:v>2.523357841200002E-2</c:v>
                  </c:pt>
                  <c:pt idx="7">
                    <c:v>2.769261832990002E-4</c:v>
                  </c:pt>
                  <c:pt idx="8">
                    <c:v>4.0040106284199989E-2</c:v>
                  </c:pt>
                  <c:pt idx="9">
                    <c:v>8.6639284892500012E-3</c:v>
                  </c:pt>
                </c:numCache>
              </c:numRef>
            </c:plus>
            <c:minus>
              <c:numRef>
                <c:f>ruby_cycles!$B$70:$K$70</c:f>
                <c:numCache>
                  <c:formatCode>General</c:formatCode>
                  <c:ptCount val="10"/>
                  <c:pt idx="0">
                    <c:v>8.4258543859300076E-5</c:v>
                  </c:pt>
                  <c:pt idx="1">
                    <c:v>4.4705186986300033E-4</c:v>
                  </c:pt>
                  <c:pt idx="2">
                    <c:v>2.4419979909600016E-4</c:v>
                  </c:pt>
                  <c:pt idx="3">
                    <c:v>1.0797854535700004E-2</c:v>
                  </c:pt>
                  <c:pt idx="4">
                    <c:v>1.41668965341E-3</c:v>
                  </c:pt>
                  <c:pt idx="5">
                    <c:v>7.1180879818200024E-3</c:v>
                  </c:pt>
                  <c:pt idx="6">
                    <c:v>2.523357841200002E-2</c:v>
                  </c:pt>
                  <c:pt idx="7">
                    <c:v>2.769261832990002E-4</c:v>
                  </c:pt>
                  <c:pt idx="8">
                    <c:v>4.0040106284199989E-2</c:v>
                  </c:pt>
                  <c:pt idx="9">
                    <c:v>8.6639284892500012E-3</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ruby_cycles!$B$54:$L$54</c:f>
              <c:numCache>
                <c:formatCode>General</c:formatCode>
                <c:ptCount val="11"/>
                <c:pt idx="0">
                  <c:v>0.9942107459939995</c:v>
                </c:pt>
                <c:pt idx="1">
                  <c:v>0.99392829316099995</c:v>
                </c:pt>
                <c:pt idx="2">
                  <c:v>1.01219295271</c:v>
                </c:pt>
                <c:pt idx="3">
                  <c:v>0.71371879100000002</c:v>
                </c:pt>
                <c:pt idx="4">
                  <c:v>0.90703113474599972</c:v>
                </c:pt>
                <c:pt idx="5">
                  <c:v>0.71560220612900038</c:v>
                </c:pt>
                <c:pt idx="6">
                  <c:v>0.94931696378799968</c:v>
                </c:pt>
                <c:pt idx="7">
                  <c:v>0.9668072168230003</c:v>
                </c:pt>
                <c:pt idx="8">
                  <c:v>0.97002635456699982</c:v>
                </c:pt>
                <c:pt idx="9">
                  <c:v>0.91256607944599977</c:v>
                </c:pt>
                <c:pt idx="10">
                  <c:v>0.90692563822662209</c:v>
                </c:pt>
              </c:numCache>
            </c:numRef>
          </c:val>
        </c:ser>
        <c:ser>
          <c:idx val="2"/>
          <c:order val="2"/>
          <c:tx>
            <c:strRef>
              <c:f>ruby_cycles!$A$55</c:f>
              <c:strCache>
                <c:ptCount val="1"/>
                <c:pt idx="0">
                  <c:v>Flask (160%)</c:v>
                </c:pt>
              </c:strCache>
            </c:strRef>
          </c:tx>
          <c:spPr>
            <a:solidFill>
              <a:schemeClr val="accent3"/>
            </a:solidFill>
          </c:spPr>
          <c:errBars>
            <c:errBarType val="both"/>
            <c:errValType val="cust"/>
            <c:plus>
              <c:numRef>
                <c:f>ruby_cycles!$B$71:$K$71</c:f>
                <c:numCache>
                  <c:formatCode>General</c:formatCode>
                  <c:ptCount val="10"/>
                  <c:pt idx="0">
                    <c:v>5.3971588189699999E-5</c:v>
                  </c:pt>
                  <c:pt idx="1">
                    <c:v>3.8376165900900024E-4</c:v>
                  </c:pt>
                  <c:pt idx="2">
                    <c:v>1.0628961169800006E-4</c:v>
                  </c:pt>
                  <c:pt idx="3">
                    <c:v>8.3592753519400043E-3</c:v>
                  </c:pt>
                  <c:pt idx="4">
                    <c:v>1.3748123890900009E-3</c:v>
                  </c:pt>
                  <c:pt idx="5">
                    <c:v>5.30873080626E-3</c:v>
                  </c:pt>
                  <c:pt idx="6">
                    <c:v>4.2711453575800015E-2</c:v>
                  </c:pt>
                  <c:pt idx="7">
                    <c:v>5.8803171958400052E-3</c:v>
                  </c:pt>
                  <c:pt idx="8">
                    <c:v>2.0717807086500017E-2</c:v>
                  </c:pt>
                  <c:pt idx="9">
                    <c:v>1.4897555784800008E-2</c:v>
                  </c:pt>
                </c:numCache>
              </c:numRef>
            </c:plus>
            <c:minus>
              <c:numRef>
                <c:f>ruby_cycles!$B$71:$K$71</c:f>
                <c:numCache>
                  <c:formatCode>General</c:formatCode>
                  <c:ptCount val="10"/>
                  <c:pt idx="0">
                    <c:v>5.3971588189699999E-5</c:v>
                  </c:pt>
                  <c:pt idx="1">
                    <c:v>3.8376165900900024E-4</c:v>
                  </c:pt>
                  <c:pt idx="2">
                    <c:v>1.0628961169800006E-4</c:v>
                  </c:pt>
                  <c:pt idx="3">
                    <c:v>8.3592753519400043E-3</c:v>
                  </c:pt>
                  <c:pt idx="4">
                    <c:v>1.3748123890900009E-3</c:v>
                  </c:pt>
                  <c:pt idx="5">
                    <c:v>5.30873080626E-3</c:v>
                  </c:pt>
                  <c:pt idx="6">
                    <c:v>4.2711453575800015E-2</c:v>
                  </c:pt>
                  <c:pt idx="7">
                    <c:v>5.8803171958400052E-3</c:v>
                  </c:pt>
                  <c:pt idx="8">
                    <c:v>2.0717807086500017E-2</c:v>
                  </c:pt>
                  <c:pt idx="9">
                    <c:v>1.4897555784800008E-2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ruby_cycles!$B$55:$L$55</c:f>
              <c:numCache>
                <c:formatCode>General</c:formatCode>
                <c:ptCount val="11"/>
                <c:pt idx="0">
                  <c:v>0.99401053174099963</c:v>
                </c:pt>
                <c:pt idx="1">
                  <c:v>0.99465780280000005</c:v>
                </c:pt>
                <c:pt idx="2">
                  <c:v>0.98758192096699959</c:v>
                </c:pt>
                <c:pt idx="3">
                  <c:v>0.67854133134300032</c:v>
                </c:pt>
                <c:pt idx="4">
                  <c:v>0.901591240397</c:v>
                </c:pt>
                <c:pt idx="5">
                  <c:v>0.71667291839900038</c:v>
                </c:pt>
                <c:pt idx="6">
                  <c:v>0.97341007456199979</c:v>
                </c:pt>
                <c:pt idx="7">
                  <c:v>0.97344637026899983</c:v>
                </c:pt>
                <c:pt idx="8">
                  <c:v>0.97080563654300045</c:v>
                </c:pt>
                <c:pt idx="9">
                  <c:v>0.9328538263170002</c:v>
                </c:pt>
                <c:pt idx="10">
                  <c:v>0.90471096673793605</c:v>
                </c:pt>
              </c:numCache>
            </c:numRef>
          </c:val>
        </c:ser>
        <c:ser>
          <c:idx val="3"/>
          <c:order val="3"/>
          <c:tx>
            <c:strRef>
              <c:f>ruby_cycles!$A$56</c:f>
              <c:strCache>
                <c:ptCount val="1"/>
                <c:pt idx="0">
                  <c:v>Dir (80%)</c:v>
                </c:pt>
              </c:strCache>
            </c:strRef>
          </c:tx>
          <c:spPr>
            <a:solidFill>
              <a:schemeClr val="accent2"/>
            </a:solidFill>
          </c:spPr>
          <c:errBars>
            <c:errBarType val="both"/>
            <c:errValType val="cust"/>
            <c:plus>
              <c:numRef>
                <c:f>ruby_cycles!$B$72:$K$72</c:f>
                <c:numCache>
                  <c:formatCode>General</c:formatCode>
                  <c:ptCount val="10"/>
                  <c:pt idx="0">
                    <c:v>6.9696701475700038E-3</c:v>
                  </c:pt>
                  <c:pt idx="1">
                    <c:v>5.0052245519000027E-4</c:v>
                  </c:pt>
                  <c:pt idx="2">
                    <c:v>3.619303573870002E-4</c:v>
                  </c:pt>
                  <c:pt idx="3">
                    <c:v>5.2685519293399997E-3</c:v>
                  </c:pt>
                  <c:pt idx="4">
                    <c:v>8.7810885277700033E-4</c:v>
                  </c:pt>
                  <c:pt idx="5">
                    <c:v>5.2872574311000039E-3</c:v>
                  </c:pt>
                  <c:pt idx="6">
                    <c:v>8.4057719522200036E-2</c:v>
                  </c:pt>
                  <c:pt idx="7">
                    <c:v>5.4305741511100048E-4</c:v>
                  </c:pt>
                  <c:pt idx="8">
                    <c:v>3.8101286720400016E-2</c:v>
                  </c:pt>
                  <c:pt idx="9">
                    <c:v>2.3508767642500001E-2</c:v>
                  </c:pt>
                </c:numCache>
              </c:numRef>
            </c:plus>
            <c:minus>
              <c:numRef>
                <c:f>ruby_cycles!$B$72:$K$72</c:f>
                <c:numCache>
                  <c:formatCode>General</c:formatCode>
                  <c:ptCount val="10"/>
                  <c:pt idx="0">
                    <c:v>6.9696701475700038E-3</c:v>
                  </c:pt>
                  <c:pt idx="1">
                    <c:v>5.0052245519000027E-4</c:v>
                  </c:pt>
                  <c:pt idx="2">
                    <c:v>3.619303573870002E-4</c:v>
                  </c:pt>
                  <c:pt idx="3">
                    <c:v>5.2685519293399997E-3</c:v>
                  </c:pt>
                  <c:pt idx="4">
                    <c:v>8.7810885277700033E-4</c:v>
                  </c:pt>
                  <c:pt idx="5">
                    <c:v>5.2872574311000039E-3</c:v>
                  </c:pt>
                  <c:pt idx="6">
                    <c:v>8.4057719522200036E-2</c:v>
                  </c:pt>
                  <c:pt idx="7">
                    <c:v>5.4305741511100048E-4</c:v>
                  </c:pt>
                  <c:pt idx="8">
                    <c:v>3.8101286720400016E-2</c:v>
                  </c:pt>
                  <c:pt idx="9">
                    <c:v>2.3508767642500001E-2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ruby_cycles!$B$56:$L$56</c:f>
              <c:numCache>
                <c:formatCode>General</c:formatCode>
                <c:ptCount val="11"/>
                <c:pt idx="0">
                  <c:v>0.99754984863800022</c:v>
                </c:pt>
                <c:pt idx="1">
                  <c:v>0.99410674340899996</c:v>
                </c:pt>
                <c:pt idx="2">
                  <c:v>1.0185659731300001</c:v>
                </c:pt>
                <c:pt idx="3">
                  <c:v>0.73187933871699995</c:v>
                </c:pt>
                <c:pt idx="4">
                  <c:v>0.93239585204700026</c:v>
                </c:pt>
                <c:pt idx="5">
                  <c:v>0.70862776690100004</c:v>
                </c:pt>
                <c:pt idx="6">
                  <c:v>0.96333705173699979</c:v>
                </c:pt>
                <c:pt idx="7">
                  <c:v>0.97365009530500002</c:v>
                </c:pt>
                <c:pt idx="8">
                  <c:v>0.95331186853799998</c:v>
                </c:pt>
                <c:pt idx="9">
                  <c:v>0.91168450410199997</c:v>
                </c:pt>
                <c:pt idx="10">
                  <c:v>0.91202669947450077</c:v>
                </c:pt>
              </c:numCache>
            </c:numRef>
          </c:val>
        </c:ser>
        <c:ser>
          <c:idx val="4"/>
          <c:order val="4"/>
          <c:tx>
            <c:strRef>
              <c:f>ruby_cycles!$A$57</c:f>
              <c:strCache>
                <c:ptCount val="1"/>
                <c:pt idx="0">
                  <c:v>Flask (80%)</c:v>
                </c:pt>
              </c:strCache>
            </c:strRef>
          </c:tx>
          <c:spPr>
            <a:solidFill>
              <a:schemeClr val="accent3"/>
            </a:solidFill>
          </c:spPr>
          <c:errBars>
            <c:errBarType val="both"/>
            <c:errValType val="cust"/>
            <c:plus>
              <c:numRef>
                <c:f>ruby_cycles!$B$73:$K$73</c:f>
                <c:numCache>
                  <c:formatCode>General</c:formatCode>
                  <c:ptCount val="10"/>
                  <c:pt idx="0">
                    <c:v>2.124218618500001E-3</c:v>
                  </c:pt>
                  <c:pt idx="1">
                    <c:v>1.1081400351800009E-3</c:v>
                  </c:pt>
                  <c:pt idx="2">
                    <c:v>3.1639258357600043E-5</c:v>
                  </c:pt>
                  <c:pt idx="3">
                    <c:v>8.3399355040000064E-3</c:v>
                  </c:pt>
                  <c:pt idx="4">
                    <c:v>2.868538059810001E-3</c:v>
                  </c:pt>
                  <c:pt idx="5">
                    <c:v>2.6054145264900017E-3</c:v>
                  </c:pt>
                  <c:pt idx="6">
                    <c:v>6.7307387442300026E-2</c:v>
                  </c:pt>
                  <c:pt idx="7">
                    <c:v>1.1739182560500001E-2</c:v>
                  </c:pt>
                  <c:pt idx="8">
                    <c:v>2.378366948980001E-2</c:v>
                  </c:pt>
                  <c:pt idx="9">
                    <c:v>1.8269788389800007E-2</c:v>
                  </c:pt>
                </c:numCache>
              </c:numRef>
            </c:plus>
            <c:minus>
              <c:numRef>
                <c:f>ruby_cycles!$B$73:$K$73</c:f>
                <c:numCache>
                  <c:formatCode>General</c:formatCode>
                  <c:ptCount val="10"/>
                  <c:pt idx="0">
                    <c:v>2.124218618500001E-3</c:v>
                  </c:pt>
                  <c:pt idx="1">
                    <c:v>1.1081400351800009E-3</c:v>
                  </c:pt>
                  <c:pt idx="2">
                    <c:v>3.1639258357600043E-5</c:v>
                  </c:pt>
                  <c:pt idx="3">
                    <c:v>8.3399355040000064E-3</c:v>
                  </c:pt>
                  <c:pt idx="4">
                    <c:v>2.868538059810001E-3</c:v>
                  </c:pt>
                  <c:pt idx="5">
                    <c:v>2.6054145264900017E-3</c:v>
                  </c:pt>
                  <c:pt idx="6">
                    <c:v>6.7307387442300026E-2</c:v>
                  </c:pt>
                  <c:pt idx="7">
                    <c:v>1.1739182560500001E-2</c:v>
                  </c:pt>
                  <c:pt idx="8">
                    <c:v>2.378366948980001E-2</c:v>
                  </c:pt>
                  <c:pt idx="9">
                    <c:v>1.8269788389800007E-2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ruby_cycles!$B$57:$L$57</c:f>
              <c:numCache>
                <c:formatCode>General</c:formatCode>
                <c:ptCount val="11"/>
                <c:pt idx="0">
                  <c:v>0.99450706308799963</c:v>
                </c:pt>
                <c:pt idx="1">
                  <c:v>0.99448814939599961</c:v>
                </c:pt>
                <c:pt idx="2">
                  <c:v>0.98792655879099978</c:v>
                </c:pt>
                <c:pt idx="3">
                  <c:v>0.67868701776300044</c:v>
                </c:pt>
                <c:pt idx="4">
                  <c:v>0.90221117619500002</c:v>
                </c:pt>
                <c:pt idx="5">
                  <c:v>0.71939564587400018</c:v>
                </c:pt>
                <c:pt idx="6">
                  <c:v>0.98372915977699982</c:v>
                </c:pt>
                <c:pt idx="7">
                  <c:v>0.97299673879799975</c:v>
                </c:pt>
                <c:pt idx="8">
                  <c:v>0.96334865710100026</c:v>
                </c:pt>
                <c:pt idx="9">
                  <c:v>0.9383768146510002</c:v>
                </c:pt>
                <c:pt idx="10">
                  <c:v>0.90594647376609683</c:v>
                </c:pt>
              </c:numCache>
            </c:numRef>
          </c:val>
        </c:ser>
        <c:ser>
          <c:idx val="5"/>
          <c:order val="5"/>
          <c:tx>
            <c:strRef>
              <c:f>ruby_cycles!$A$58</c:f>
              <c:strCache>
                <c:ptCount val="1"/>
                <c:pt idx="0">
                  <c:v>Dir (40%)</c:v>
                </c:pt>
              </c:strCache>
            </c:strRef>
          </c:tx>
          <c:spPr>
            <a:solidFill>
              <a:schemeClr val="accent2"/>
            </a:solidFill>
          </c:spPr>
          <c:errBars>
            <c:errBarType val="both"/>
            <c:errValType val="cust"/>
            <c:plus>
              <c:numRef>
                <c:f>ruby_cycles!$B$74:$K$74</c:f>
                <c:numCache>
                  <c:formatCode>General</c:formatCode>
                  <c:ptCount val="10"/>
                  <c:pt idx="0">
                    <c:v>1.0765733464800008E-4</c:v>
                  </c:pt>
                  <c:pt idx="1">
                    <c:v>2.9064134265000002E-4</c:v>
                  </c:pt>
                  <c:pt idx="2">
                    <c:v>9.4917775072800076E-5</c:v>
                  </c:pt>
                  <c:pt idx="3">
                    <c:v>1.9382033426900001E-2</c:v>
                  </c:pt>
                  <c:pt idx="4">
                    <c:v>9.8950660677500093E-4</c:v>
                  </c:pt>
                  <c:pt idx="5">
                    <c:v>3.0106871457200009E-3</c:v>
                  </c:pt>
                  <c:pt idx="6">
                    <c:v>4.0373229162099997E-3</c:v>
                  </c:pt>
                  <c:pt idx="7">
                    <c:v>4.1151520827500021E-4</c:v>
                  </c:pt>
                  <c:pt idx="8">
                    <c:v>1.4125192027099998E-2</c:v>
                  </c:pt>
                  <c:pt idx="9">
                    <c:v>2.1425511787100015E-2</c:v>
                  </c:pt>
                </c:numCache>
              </c:numRef>
            </c:plus>
            <c:minus>
              <c:numRef>
                <c:f>ruby_cycles!$B$74:$K$74</c:f>
                <c:numCache>
                  <c:formatCode>General</c:formatCode>
                  <c:ptCount val="10"/>
                  <c:pt idx="0">
                    <c:v>1.0765733464800008E-4</c:v>
                  </c:pt>
                  <c:pt idx="1">
                    <c:v>2.9064134265000002E-4</c:v>
                  </c:pt>
                  <c:pt idx="2">
                    <c:v>9.4917775072800076E-5</c:v>
                  </c:pt>
                  <c:pt idx="3">
                    <c:v>1.9382033426900001E-2</c:v>
                  </c:pt>
                  <c:pt idx="4">
                    <c:v>9.8950660677500093E-4</c:v>
                  </c:pt>
                  <c:pt idx="5">
                    <c:v>3.0106871457200009E-3</c:v>
                  </c:pt>
                  <c:pt idx="6">
                    <c:v>4.0373229162099997E-3</c:v>
                  </c:pt>
                  <c:pt idx="7">
                    <c:v>4.1151520827500021E-4</c:v>
                  </c:pt>
                  <c:pt idx="8">
                    <c:v>1.4125192027099998E-2</c:v>
                  </c:pt>
                  <c:pt idx="9">
                    <c:v>2.1425511787100015E-2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ruby_cycles!$B$58:$L$58</c:f>
              <c:numCache>
                <c:formatCode>General</c:formatCode>
                <c:ptCount val="11"/>
                <c:pt idx="0">
                  <c:v>1.00373717569</c:v>
                </c:pt>
                <c:pt idx="1">
                  <c:v>0.99642219820499978</c:v>
                </c:pt>
                <c:pt idx="2">
                  <c:v>1.0309284654199995</c:v>
                </c:pt>
                <c:pt idx="3">
                  <c:v>0.8233450473570002</c:v>
                </c:pt>
                <c:pt idx="4">
                  <c:v>1.0753542600099995</c:v>
                </c:pt>
                <c:pt idx="5">
                  <c:v>0.8421942710560002</c:v>
                </c:pt>
                <c:pt idx="6">
                  <c:v>0.95269831588800025</c:v>
                </c:pt>
                <c:pt idx="7">
                  <c:v>1.0131522684600001</c:v>
                </c:pt>
                <c:pt idx="8">
                  <c:v>0.9601590347550002</c:v>
                </c:pt>
                <c:pt idx="9">
                  <c:v>0.94290189529299995</c:v>
                </c:pt>
                <c:pt idx="10">
                  <c:v>0.96100964306574077</c:v>
                </c:pt>
              </c:numCache>
            </c:numRef>
          </c:val>
        </c:ser>
        <c:ser>
          <c:idx val="6"/>
          <c:order val="6"/>
          <c:tx>
            <c:strRef>
              <c:f>ruby_cycles!$A$59</c:f>
              <c:strCache>
                <c:ptCount val="1"/>
                <c:pt idx="0">
                  <c:v>Flask (40%)</c:v>
                </c:pt>
              </c:strCache>
            </c:strRef>
          </c:tx>
          <c:spPr>
            <a:solidFill>
              <a:schemeClr val="accent3"/>
            </a:solidFill>
          </c:spPr>
          <c:errBars>
            <c:errBarType val="both"/>
            <c:errValType val="cust"/>
            <c:plus>
              <c:numRef>
                <c:f>ruby_cycles!$B$75:$K$75</c:f>
                <c:numCache>
                  <c:formatCode>General</c:formatCode>
                  <c:ptCount val="10"/>
                  <c:pt idx="0">
                    <c:v>2.0736722796500001E-3</c:v>
                  </c:pt>
                  <c:pt idx="1">
                    <c:v>3.4335118883000034E-4</c:v>
                  </c:pt>
                  <c:pt idx="2">
                    <c:v>5.1224340357700002E-3</c:v>
                  </c:pt>
                  <c:pt idx="3">
                    <c:v>2.034014386760001E-3</c:v>
                  </c:pt>
                  <c:pt idx="4">
                    <c:v>6.4090632674700045E-4</c:v>
                  </c:pt>
                  <c:pt idx="5">
                    <c:v>6.7369954548200037E-3</c:v>
                  </c:pt>
                  <c:pt idx="6">
                    <c:v>5.4665036791099998E-2</c:v>
                  </c:pt>
                  <c:pt idx="7">
                    <c:v>5.6264643348900021E-4</c:v>
                  </c:pt>
                  <c:pt idx="8">
                    <c:v>4.0000007358600029E-2</c:v>
                  </c:pt>
                  <c:pt idx="9">
                    <c:v>4.3551209559999984E-2</c:v>
                  </c:pt>
                </c:numCache>
              </c:numRef>
            </c:plus>
            <c:minus>
              <c:numRef>
                <c:f>ruby_cycles!$B$75:$K$75</c:f>
                <c:numCache>
                  <c:formatCode>General</c:formatCode>
                  <c:ptCount val="10"/>
                  <c:pt idx="0">
                    <c:v>2.0736722796500001E-3</c:v>
                  </c:pt>
                  <c:pt idx="1">
                    <c:v>3.4335118883000034E-4</c:v>
                  </c:pt>
                  <c:pt idx="2">
                    <c:v>5.1224340357700002E-3</c:v>
                  </c:pt>
                  <c:pt idx="3">
                    <c:v>2.034014386760001E-3</c:v>
                  </c:pt>
                  <c:pt idx="4">
                    <c:v>6.4090632674700045E-4</c:v>
                  </c:pt>
                  <c:pt idx="5">
                    <c:v>6.7369954548200037E-3</c:v>
                  </c:pt>
                  <c:pt idx="6">
                    <c:v>5.4665036791099998E-2</c:v>
                  </c:pt>
                  <c:pt idx="7">
                    <c:v>5.6264643348900021E-4</c:v>
                  </c:pt>
                  <c:pt idx="8">
                    <c:v>4.0000007358600029E-2</c:v>
                  </c:pt>
                  <c:pt idx="9">
                    <c:v>4.3551209559999984E-2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ruby_cycles!$B$59:$L$59</c:f>
              <c:numCache>
                <c:formatCode>General</c:formatCode>
                <c:ptCount val="11"/>
                <c:pt idx="0">
                  <c:v>0.99479301615000026</c:v>
                </c:pt>
                <c:pt idx="1">
                  <c:v>0.9945622942169996</c:v>
                </c:pt>
                <c:pt idx="2">
                  <c:v>0.99127010155699979</c:v>
                </c:pt>
                <c:pt idx="3">
                  <c:v>0.67854067698500042</c:v>
                </c:pt>
                <c:pt idx="4">
                  <c:v>0.90628673739800003</c:v>
                </c:pt>
                <c:pt idx="5">
                  <c:v>0.72721360095199983</c:v>
                </c:pt>
                <c:pt idx="6">
                  <c:v>1.0135443463099996</c:v>
                </c:pt>
                <c:pt idx="7">
                  <c:v>0.97291940623100004</c:v>
                </c:pt>
                <c:pt idx="8">
                  <c:v>0.96338508901599973</c:v>
                </c:pt>
                <c:pt idx="9">
                  <c:v>0.95098889721000024</c:v>
                </c:pt>
                <c:pt idx="10">
                  <c:v>0.9115815399078725</c:v>
                </c:pt>
              </c:numCache>
            </c:numRef>
          </c:val>
        </c:ser>
        <c:ser>
          <c:idx val="7"/>
          <c:order val="7"/>
          <c:tx>
            <c:strRef>
              <c:f>ruby_cycles!$A$60</c:f>
              <c:strCache>
                <c:ptCount val="1"/>
                <c:pt idx="0">
                  <c:v>Dir (20%)</c:v>
                </c:pt>
              </c:strCache>
            </c:strRef>
          </c:tx>
          <c:spPr>
            <a:solidFill>
              <a:schemeClr val="accent2"/>
            </a:solidFill>
          </c:spPr>
          <c:errBars>
            <c:errBarType val="both"/>
            <c:errValType val="cust"/>
            <c:plus>
              <c:numRef>
                <c:f>ruby_cycles!$B$76:$K$76</c:f>
                <c:numCache>
                  <c:formatCode>General</c:formatCode>
                  <c:ptCount val="10"/>
                  <c:pt idx="0">
                    <c:v>2.5877570048100018E-3</c:v>
                  </c:pt>
                  <c:pt idx="1">
                    <c:v>1.4751094723299999E-4</c:v>
                  </c:pt>
                  <c:pt idx="2">
                    <c:v>7.615321329750002E-3</c:v>
                  </c:pt>
                  <c:pt idx="3">
                    <c:v>1.1775002004299999E-2</c:v>
                  </c:pt>
                  <c:pt idx="4">
                    <c:v>1.6491046303400004E-3</c:v>
                  </c:pt>
                  <c:pt idx="5">
                    <c:v>2.6959617605300017E-2</c:v>
                  </c:pt>
                  <c:pt idx="6">
                    <c:v>4.8063345728200001E-2</c:v>
                  </c:pt>
                  <c:pt idx="7">
                    <c:v>7.2187321132200042E-4</c:v>
                  </c:pt>
                  <c:pt idx="8">
                    <c:v>3.5979102671400018E-2</c:v>
                  </c:pt>
                  <c:pt idx="9">
                    <c:v>1.1250175026700006E-2</c:v>
                  </c:pt>
                </c:numCache>
              </c:numRef>
            </c:plus>
            <c:minus>
              <c:numRef>
                <c:f>ruby_cycles!$B$76:$K$76</c:f>
                <c:numCache>
                  <c:formatCode>General</c:formatCode>
                  <c:ptCount val="10"/>
                  <c:pt idx="0">
                    <c:v>2.5877570048100018E-3</c:v>
                  </c:pt>
                  <c:pt idx="1">
                    <c:v>1.4751094723299999E-4</c:v>
                  </c:pt>
                  <c:pt idx="2">
                    <c:v>7.615321329750002E-3</c:v>
                  </c:pt>
                  <c:pt idx="3">
                    <c:v>1.1775002004299999E-2</c:v>
                  </c:pt>
                  <c:pt idx="4">
                    <c:v>1.6491046303400004E-3</c:v>
                  </c:pt>
                  <c:pt idx="5">
                    <c:v>2.6959617605300017E-2</c:v>
                  </c:pt>
                  <c:pt idx="6">
                    <c:v>4.8063345728200001E-2</c:v>
                  </c:pt>
                  <c:pt idx="7">
                    <c:v>7.2187321132200042E-4</c:v>
                  </c:pt>
                  <c:pt idx="8">
                    <c:v>3.5979102671400018E-2</c:v>
                  </c:pt>
                  <c:pt idx="9">
                    <c:v>1.1250175026700006E-2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ruby_cycles!$B$60:$L$60</c:f>
              <c:numCache>
                <c:formatCode>General</c:formatCode>
                <c:ptCount val="11"/>
                <c:pt idx="0">
                  <c:v>1.0309823312099999</c:v>
                </c:pt>
                <c:pt idx="1">
                  <c:v>1.0016494080999996</c:v>
                </c:pt>
                <c:pt idx="2">
                  <c:v>1.0519124619900004</c:v>
                </c:pt>
                <c:pt idx="3">
                  <c:v>1.1096394089699995</c:v>
                </c:pt>
                <c:pt idx="4">
                  <c:v>1.1248779025600004</c:v>
                </c:pt>
                <c:pt idx="5">
                  <c:v>0.8806888284300004</c:v>
                </c:pt>
                <c:pt idx="6">
                  <c:v>1.0519951334099995</c:v>
                </c:pt>
                <c:pt idx="7">
                  <c:v>1.09545947574</c:v>
                </c:pt>
                <c:pt idx="8">
                  <c:v>1.0505267730999996</c:v>
                </c:pt>
                <c:pt idx="9">
                  <c:v>1.0295997476799992</c:v>
                </c:pt>
                <c:pt idx="10">
                  <c:v>1.0405769238521618</c:v>
                </c:pt>
              </c:numCache>
            </c:numRef>
          </c:val>
        </c:ser>
        <c:ser>
          <c:idx val="8"/>
          <c:order val="8"/>
          <c:tx>
            <c:strRef>
              <c:f>ruby_cycles!$A$61</c:f>
              <c:strCache>
                <c:ptCount val="1"/>
                <c:pt idx="0">
                  <c:v>Flask (20%)</c:v>
                </c:pt>
              </c:strCache>
            </c:strRef>
          </c:tx>
          <c:errBars>
            <c:errBarType val="both"/>
            <c:errValType val="cust"/>
            <c:plus>
              <c:numRef>
                <c:f>ruby_cycles!$B$77:$K$77</c:f>
                <c:numCache>
                  <c:formatCode>General</c:formatCode>
                  <c:ptCount val="10"/>
                  <c:pt idx="0">
                    <c:v>5.6862957831200068E-5</c:v>
                  </c:pt>
                  <c:pt idx="1">
                    <c:v>1.0650762314600005E-4</c:v>
                  </c:pt>
                  <c:pt idx="2">
                    <c:v>6.3278516715100028E-5</c:v>
                  </c:pt>
                  <c:pt idx="3">
                    <c:v>9.9146899051400081E-4</c:v>
                  </c:pt>
                  <c:pt idx="4">
                    <c:v>4.80448821428E-3</c:v>
                  </c:pt>
                  <c:pt idx="5">
                    <c:v>3.6704815069500026E-3</c:v>
                  </c:pt>
                  <c:pt idx="6">
                    <c:v>2.2031313841900019E-2</c:v>
                  </c:pt>
                  <c:pt idx="7">
                    <c:v>6.6802870048100044E-4</c:v>
                  </c:pt>
                  <c:pt idx="8">
                    <c:v>4.195636484260002E-2</c:v>
                  </c:pt>
                  <c:pt idx="9">
                    <c:v>3.5112622313200004E-2</c:v>
                  </c:pt>
                </c:numCache>
              </c:numRef>
            </c:plus>
            <c:minus>
              <c:numRef>
                <c:f>ruby_cycles!$B$77:$K$77</c:f>
                <c:numCache>
                  <c:formatCode>General</c:formatCode>
                  <c:ptCount val="10"/>
                  <c:pt idx="0">
                    <c:v>5.6862957831200068E-5</c:v>
                  </c:pt>
                  <c:pt idx="1">
                    <c:v>1.0650762314600005E-4</c:v>
                  </c:pt>
                  <c:pt idx="2">
                    <c:v>6.3278516715100028E-5</c:v>
                  </c:pt>
                  <c:pt idx="3">
                    <c:v>9.9146899051400081E-4</c:v>
                  </c:pt>
                  <c:pt idx="4">
                    <c:v>4.80448821428E-3</c:v>
                  </c:pt>
                  <c:pt idx="5">
                    <c:v>3.6704815069500026E-3</c:v>
                  </c:pt>
                  <c:pt idx="6">
                    <c:v>2.2031313841900019E-2</c:v>
                  </c:pt>
                  <c:pt idx="7">
                    <c:v>6.6802870048100044E-4</c:v>
                  </c:pt>
                  <c:pt idx="8">
                    <c:v>4.195636484260002E-2</c:v>
                  </c:pt>
                  <c:pt idx="9">
                    <c:v>3.5112622313200004E-2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ruby_cycles!$B$61:$L$61</c:f>
              <c:numCache>
                <c:formatCode>General</c:formatCode>
                <c:ptCount val="11"/>
                <c:pt idx="0">
                  <c:v>0.99596650721799951</c:v>
                </c:pt>
                <c:pt idx="1">
                  <c:v>0.99575363812300022</c:v>
                </c:pt>
                <c:pt idx="2">
                  <c:v>0.99741243697899973</c:v>
                </c:pt>
                <c:pt idx="3">
                  <c:v>0.68996454959400022</c:v>
                </c:pt>
                <c:pt idx="4">
                  <c:v>0.92370213639400023</c:v>
                </c:pt>
                <c:pt idx="5">
                  <c:v>0.75765995965400046</c:v>
                </c:pt>
                <c:pt idx="6">
                  <c:v>1.01847918332</c:v>
                </c:pt>
                <c:pt idx="7">
                  <c:v>0.97822720712800004</c:v>
                </c:pt>
                <c:pt idx="8">
                  <c:v>1.00457774248</c:v>
                </c:pt>
                <c:pt idx="9">
                  <c:v>0.97512799711999998</c:v>
                </c:pt>
                <c:pt idx="10">
                  <c:v>0.92651862690588138</c:v>
                </c:pt>
              </c:numCache>
            </c:numRef>
          </c:val>
        </c:ser>
        <c:ser>
          <c:idx val="9"/>
          <c:order val="9"/>
          <c:tx>
            <c:strRef>
              <c:f>ruby_cycles!$A$62</c:f>
              <c:strCache>
                <c:ptCount val="1"/>
                <c:pt idx="0">
                  <c:v>Dir (10%)</c:v>
                </c:pt>
              </c:strCache>
            </c:strRef>
          </c:tx>
          <c:spPr>
            <a:solidFill>
              <a:schemeClr val="accent2"/>
            </a:solidFill>
          </c:spPr>
          <c:errBars>
            <c:errBarType val="both"/>
            <c:errValType val="cust"/>
            <c:plus>
              <c:numRef>
                <c:f>ruby_cycles!$B$78:$K$78</c:f>
                <c:numCache>
                  <c:formatCode>General</c:formatCode>
                  <c:ptCount val="10"/>
                  <c:pt idx="0">
                    <c:v>1.1365137872400004E-2</c:v>
                  </c:pt>
                  <c:pt idx="1">
                    <c:v>8.6470164127100033E-4</c:v>
                  </c:pt>
                  <c:pt idx="2">
                    <c:v>3.0323739790900011E-4</c:v>
                  </c:pt>
                  <c:pt idx="3">
                    <c:v>2.1444129846400002E-3</c:v>
                  </c:pt>
                  <c:pt idx="4">
                    <c:v>4.5481010384999998E-3</c:v>
                  </c:pt>
                  <c:pt idx="5">
                    <c:v>1.1535689284900003E-2</c:v>
                  </c:pt>
                  <c:pt idx="6">
                    <c:v>5.8957436902600024E-2</c:v>
                  </c:pt>
                  <c:pt idx="7">
                    <c:v>1.7095957713100008E-3</c:v>
                  </c:pt>
                  <c:pt idx="8">
                    <c:v>3.3325670812000011E-2</c:v>
                  </c:pt>
                  <c:pt idx="9">
                    <c:v>4.5275564825499999E-2</c:v>
                  </c:pt>
                </c:numCache>
              </c:numRef>
            </c:plus>
            <c:minus>
              <c:numRef>
                <c:f>ruby_cycles!$B$78:$K$78</c:f>
                <c:numCache>
                  <c:formatCode>General</c:formatCode>
                  <c:ptCount val="10"/>
                  <c:pt idx="0">
                    <c:v>1.1365137872400004E-2</c:v>
                  </c:pt>
                  <c:pt idx="1">
                    <c:v>8.6470164127100033E-4</c:v>
                  </c:pt>
                  <c:pt idx="2">
                    <c:v>3.0323739790900011E-4</c:v>
                  </c:pt>
                  <c:pt idx="3">
                    <c:v>2.1444129846400002E-3</c:v>
                  </c:pt>
                  <c:pt idx="4">
                    <c:v>4.5481010384999998E-3</c:v>
                  </c:pt>
                  <c:pt idx="5">
                    <c:v>1.1535689284900003E-2</c:v>
                  </c:pt>
                  <c:pt idx="6">
                    <c:v>5.8957436902600024E-2</c:v>
                  </c:pt>
                  <c:pt idx="7">
                    <c:v>1.7095957713100008E-3</c:v>
                  </c:pt>
                  <c:pt idx="8">
                    <c:v>3.3325670812000011E-2</c:v>
                  </c:pt>
                  <c:pt idx="9">
                    <c:v>4.5275564825499999E-2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ruby_cycles!$B$62:$L$62</c:f>
              <c:numCache>
                <c:formatCode>General</c:formatCode>
                <c:ptCount val="11"/>
                <c:pt idx="0">
                  <c:v>1.10177243789</c:v>
                </c:pt>
                <c:pt idx="1">
                  <c:v>1.01642559127</c:v>
                </c:pt>
                <c:pt idx="2">
                  <c:v>1.0915096804299993</c:v>
                </c:pt>
                <c:pt idx="3">
                  <c:v>1.1613752583399997</c:v>
                </c:pt>
                <c:pt idx="4">
                  <c:v>1.1339718190899997</c:v>
                </c:pt>
                <c:pt idx="5">
                  <c:v>0.91738890224000003</c:v>
                </c:pt>
                <c:pt idx="6">
                  <c:v>1.1720283658599999</c:v>
                </c:pt>
                <c:pt idx="7">
                  <c:v>1.2178954573299992</c:v>
                </c:pt>
                <c:pt idx="8">
                  <c:v>1.1740991044300004</c:v>
                </c:pt>
                <c:pt idx="9">
                  <c:v>1.1788969037399999</c:v>
                </c:pt>
                <c:pt idx="10">
                  <c:v>1.113025749566904</c:v>
                </c:pt>
              </c:numCache>
            </c:numRef>
          </c:val>
        </c:ser>
        <c:ser>
          <c:idx val="10"/>
          <c:order val="10"/>
          <c:tx>
            <c:strRef>
              <c:f>ruby_cycles!$A$63</c:f>
              <c:strCache>
                <c:ptCount val="1"/>
                <c:pt idx="0">
                  <c:v>Flask (10%)</c:v>
                </c:pt>
              </c:strCache>
            </c:strRef>
          </c:tx>
          <c:spPr>
            <a:solidFill>
              <a:schemeClr val="accent3"/>
            </a:solidFill>
          </c:spPr>
          <c:errBars>
            <c:errBarType val="both"/>
            <c:errValType val="cust"/>
            <c:plus>
              <c:numRef>
                <c:f>ruby_cycles!$B$79:$K$79</c:f>
                <c:numCache>
                  <c:formatCode>General</c:formatCode>
                  <c:ptCount val="10"/>
                  <c:pt idx="0">
                    <c:v>1.0748546473600001E-4</c:v>
                  </c:pt>
                  <c:pt idx="1">
                    <c:v>8.1824351375500102E-5</c:v>
                  </c:pt>
                  <c:pt idx="2">
                    <c:v>1.0217360217400003E-4</c:v>
                  </c:pt>
                  <c:pt idx="3">
                    <c:v>2.6667313892000017E-2</c:v>
                  </c:pt>
                  <c:pt idx="4">
                    <c:v>8.4654461092700112E-4</c:v>
                  </c:pt>
                  <c:pt idx="5">
                    <c:v>2.3417997552000018E-3</c:v>
                  </c:pt>
                  <c:pt idx="6">
                    <c:v>3.8278151661700011E-2</c:v>
                  </c:pt>
                  <c:pt idx="8">
                    <c:v>5.5817920802100039E-2</c:v>
                  </c:pt>
                  <c:pt idx="9">
                    <c:v>3.4027332263100014E-2</c:v>
                  </c:pt>
                </c:numCache>
              </c:numRef>
            </c:plus>
            <c:minus>
              <c:numRef>
                <c:f>ruby_cycles!$B$79:$K$79</c:f>
                <c:numCache>
                  <c:formatCode>General</c:formatCode>
                  <c:ptCount val="10"/>
                  <c:pt idx="0">
                    <c:v>1.0748546473600001E-4</c:v>
                  </c:pt>
                  <c:pt idx="1">
                    <c:v>8.1824351375500102E-5</c:v>
                  </c:pt>
                  <c:pt idx="2">
                    <c:v>1.0217360217400003E-4</c:v>
                  </c:pt>
                  <c:pt idx="3">
                    <c:v>2.6667313892000017E-2</c:v>
                  </c:pt>
                  <c:pt idx="4">
                    <c:v>8.4654461092700112E-4</c:v>
                  </c:pt>
                  <c:pt idx="5">
                    <c:v>2.3417997552000018E-3</c:v>
                  </c:pt>
                  <c:pt idx="6">
                    <c:v>3.8278151661700011E-2</c:v>
                  </c:pt>
                  <c:pt idx="8">
                    <c:v>5.5817920802100039E-2</c:v>
                  </c:pt>
                  <c:pt idx="9">
                    <c:v>3.4027332263100014E-2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ruby_cycles!$B$63:$L$63</c:f>
              <c:numCache>
                <c:formatCode>General</c:formatCode>
                <c:ptCount val="11"/>
                <c:pt idx="0">
                  <c:v>0.99943044933699976</c:v>
                </c:pt>
                <c:pt idx="1">
                  <c:v>1.0006936939199993</c:v>
                </c:pt>
                <c:pt idx="2">
                  <c:v>1.0096026103499995</c:v>
                </c:pt>
                <c:pt idx="3">
                  <c:v>0.71682225724100024</c:v>
                </c:pt>
                <c:pt idx="4">
                  <c:v>0.96442076983399982</c:v>
                </c:pt>
                <c:pt idx="5">
                  <c:v>0.82637065293700018</c:v>
                </c:pt>
                <c:pt idx="6">
                  <c:v>1.1053601018300001</c:v>
                </c:pt>
                <c:pt idx="7">
                  <c:v>0.99416699683799969</c:v>
                </c:pt>
                <c:pt idx="8">
                  <c:v>1.0735893465399995</c:v>
                </c:pt>
                <c:pt idx="9">
                  <c:v>1.0118295915499993</c:v>
                </c:pt>
                <c:pt idx="10">
                  <c:v>0.96337768472521346</c:v>
                </c:pt>
              </c:numCache>
            </c:numRef>
          </c:val>
        </c:ser>
        <c:ser>
          <c:idx val="11"/>
          <c:order val="11"/>
          <c:tx>
            <c:strRef>
              <c:f>ruby_cycles!$A$64</c:f>
              <c:strCache>
                <c:ptCount val="1"/>
                <c:pt idx="0">
                  <c:v>Dir (5%)</c:v>
                </c:pt>
              </c:strCache>
            </c:strRef>
          </c:tx>
          <c:spPr>
            <a:solidFill>
              <a:schemeClr val="accent2"/>
            </a:solidFill>
          </c:spPr>
          <c:errBars>
            <c:errBarType val="both"/>
            <c:errValType val="cust"/>
            <c:plus>
              <c:numRef>
                <c:f>ruby_cycles!$B$80:$K$80</c:f>
                <c:numCache>
                  <c:formatCode>General</c:formatCode>
                  <c:ptCount val="10"/>
                  <c:pt idx="0">
                    <c:v>5.8086229677700024E-3</c:v>
                  </c:pt>
                  <c:pt idx="1">
                    <c:v>9.2306034840600008E-4</c:v>
                  </c:pt>
                  <c:pt idx="2">
                    <c:v>3.2744780719700016E-2</c:v>
                  </c:pt>
                  <c:pt idx="3">
                    <c:v>4.0768898153300025E-3</c:v>
                  </c:pt>
                  <c:pt idx="4">
                    <c:v>1.4271800456399999E-3</c:v>
                  </c:pt>
                  <c:pt idx="5">
                    <c:v>1.5340099820900005E-2</c:v>
                  </c:pt>
                  <c:pt idx="6">
                    <c:v>1.9485749289000008E-2</c:v>
                  </c:pt>
                  <c:pt idx="7">
                    <c:v>8.5439140261300037E-4</c:v>
                  </c:pt>
                  <c:pt idx="8">
                    <c:v>3.5088197474300017E-2</c:v>
                  </c:pt>
                  <c:pt idx="9">
                    <c:v>3.106698564810001E-2</c:v>
                  </c:pt>
                </c:numCache>
              </c:numRef>
            </c:plus>
            <c:minus>
              <c:numRef>
                <c:f>ruby_cycles!$B$80:$K$80</c:f>
                <c:numCache>
                  <c:formatCode>General</c:formatCode>
                  <c:ptCount val="10"/>
                  <c:pt idx="0">
                    <c:v>5.8086229677700024E-3</c:v>
                  </c:pt>
                  <c:pt idx="1">
                    <c:v>9.2306034840600008E-4</c:v>
                  </c:pt>
                  <c:pt idx="2">
                    <c:v>3.2744780719700016E-2</c:v>
                  </c:pt>
                  <c:pt idx="3">
                    <c:v>4.0768898153300025E-3</c:v>
                  </c:pt>
                  <c:pt idx="4">
                    <c:v>1.4271800456399999E-3</c:v>
                  </c:pt>
                  <c:pt idx="5">
                    <c:v>1.5340099820900005E-2</c:v>
                  </c:pt>
                  <c:pt idx="6">
                    <c:v>1.9485749289000008E-2</c:v>
                  </c:pt>
                  <c:pt idx="7">
                    <c:v>8.5439140261300037E-4</c:v>
                  </c:pt>
                  <c:pt idx="8">
                    <c:v>3.5088197474300017E-2</c:v>
                  </c:pt>
                  <c:pt idx="9">
                    <c:v>3.106698564810001E-2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ruby_cycles!$B$64:$L$64</c:f>
              <c:numCache>
                <c:formatCode>General</c:formatCode>
                <c:ptCount val="11"/>
                <c:pt idx="0">
                  <c:v>1.23939594653</c:v>
                </c:pt>
                <c:pt idx="1">
                  <c:v>1.0982494282099999</c:v>
                </c:pt>
                <c:pt idx="2">
                  <c:v>1.2172468996499997</c:v>
                </c:pt>
                <c:pt idx="3">
                  <c:v>1.27516546081</c:v>
                </c:pt>
                <c:pt idx="4">
                  <c:v>1.20873508675</c:v>
                </c:pt>
                <c:pt idx="5">
                  <c:v>1.0224962623799996</c:v>
                </c:pt>
                <c:pt idx="6">
                  <c:v>1.3073910112599996</c:v>
                </c:pt>
                <c:pt idx="7">
                  <c:v>1.4028160012799995</c:v>
                </c:pt>
                <c:pt idx="8">
                  <c:v>1.44694387899</c:v>
                </c:pt>
                <c:pt idx="9">
                  <c:v>1.3860369025399999</c:v>
                </c:pt>
                <c:pt idx="10">
                  <c:v>1.2538574996541159</c:v>
                </c:pt>
              </c:numCache>
            </c:numRef>
          </c:val>
        </c:ser>
        <c:ser>
          <c:idx val="12"/>
          <c:order val="12"/>
          <c:tx>
            <c:strRef>
              <c:f>ruby_cycles!$A$65</c:f>
              <c:strCache>
                <c:ptCount val="1"/>
                <c:pt idx="0">
                  <c:v>Flask (5%)</c:v>
                </c:pt>
              </c:strCache>
            </c:strRef>
          </c:tx>
          <c:spPr>
            <a:solidFill>
              <a:schemeClr val="accent3"/>
            </a:solidFill>
          </c:spPr>
          <c:errBars>
            <c:errBarType val="both"/>
            <c:errValType val="cust"/>
            <c:plus>
              <c:numRef>
                <c:f>ruby_cycles!$B$81:$K$81</c:f>
                <c:numCache>
                  <c:formatCode>General</c:formatCode>
                  <c:ptCount val="10"/>
                  <c:pt idx="0">
                    <c:v>1.0343382144500004E-4</c:v>
                  </c:pt>
                  <c:pt idx="1">
                    <c:v>3.1499579308400015E-4</c:v>
                  </c:pt>
                  <c:pt idx="2">
                    <c:v>3.0640332033800029E-5</c:v>
                  </c:pt>
                  <c:pt idx="3">
                    <c:v>4.5957072440599997E-3</c:v>
                  </c:pt>
                  <c:pt idx="4">
                    <c:v>4.1540880120599982E-3</c:v>
                  </c:pt>
                  <c:pt idx="5">
                    <c:v>3.7004757012100019E-3</c:v>
                  </c:pt>
                  <c:pt idx="6">
                    <c:v>5.7522497007000042E-3</c:v>
                  </c:pt>
                  <c:pt idx="7">
                    <c:v>1.9777376870900002E-3</c:v>
                  </c:pt>
                  <c:pt idx="8">
                    <c:v>2.3647504504200008E-2</c:v>
                  </c:pt>
                  <c:pt idx="9">
                    <c:v>2.0268134279999999E-2</c:v>
                  </c:pt>
                </c:numCache>
              </c:numRef>
            </c:plus>
            <c:minus>
              <c:numRef>
                <c:f>ruby_cycles!$B$81:$K$81</c:f>
                <c:numCache>
                  <c:formatCode>General</c:formatCode>
                  <c:ptCount val="10"/>
                  <c:pt idx="0">
                    <c:v>1.0343382144500004E-4</c:v>
                  </c:pt>
                  <c:pt idx="1">
                    <c:v>3.1499579308400015E-4</c:v>
                  </c:pt>
                  <c:pt idx="2">
                    <c:v>3.0640332033800029E-5</c:v>
                  </c:pt>
                  <c:pt idx="3">
                    <c:v>4.5957072440599997E-3</c:v>
                  </c:pt>
                  <c:pt idx="4">
                    <c:v>4.1540880120599982E-3</c:v>
                  </c:pt>
                  <c:pt idx="5">
                    <c:v>3.7004757012100019E-3</c:v>
                  </c:pt>
                  <c:pt idx="6">
                    <c:v>5.7522497007000042E-3</c:v>
                  </c:pt>
                  <c:pt idx="7">
                    <c:v>1.9777376870900002E-3</c:v>
                  </c:pt>
                  <c:pt idx="8">
                    <c:v>2.3647504504200008E-2</c:v>
                  </c:pt>
                  <c:pt idx="9">
                    <c:v>2.0268134279999999E-2</c:v>
                  </c:pt>
                </c:numCache>
              </c:numRef>
            </c:minus>
          </c:errBars>
          <c:cat>
            <c:strRef>
              <c:f>ruby_cycles!$B$52:$L$52</c:f>
              <c:strCache>
                <c:ptCount val="11"/>
                <c:pt idx="0">
                  <c:v>Astar</c:v>
                </c:pt>
                <c:pt idx="1">
                  <c:v>Hmmer</c:v>
                </c:pt>
                <c:pt idx="2">
                  <c:v>Omnet</c:v>
                </c:pt>
                <c:pt idx="3">
                  <c:v>FT</c:v>
                </c:pt>
                <c:pt idx="4">
                  <c:v>LU</c:v>
                </c:pt>
                <c:pt idx="5">
                  <c:v>MG</c:v>
                </c:pt>
                <c:pt idx="6">
                  <c:v>Apache</c:v>
                </c:pt>
                <c:pt idx="7">
                  <c:v>Jbb</c:v>
                </c:pt>
                <c:pt idx="8">
                  <c:v>OLTP</c:v>
                </c:pt>
                <c:pt idx="9">
                  <c:v>Zeus</c:v>
                </c:pt>
                <c:pt idx="10">
                  <c:v>Average</c:v>
                </c:pt>
              </c:strCache>
            </c:strRef>
          </c:cat>
          <c:val>
            <c:numRef>
              <c:f>ruby_cycles!$B$65:$L$65</c:f>
              <c:numCache>
                <c:formatCode>General</c:formatCode>
                <c:ptCount val="11"/>
                <c:pt idx="0">
                  <c:v>1.0029080531399996</c:v>
                </c:pt>
                <c:pt idx="1">
                  <c:v>1.00545655616</c:v>
                </c:pt>
                <c:pt idx="2">
                  <c:v>1.0225737775099994</c:v>
                </c:pt>
                <c:pt idx="3">
                  <c:v>0.73716462006600003</c:v>
                </c:pt>
                <c:pt idx="4">
                  <c:v>0.97628033124699976</c:v>
                </c:pt>
                <c:pt idx="5">
                  <c:v>0.87042007750800032</c:v>
                </c:pt>
                <c:pt idx="6">
                  <c:v>1.14232355626</c:v>
                </c:pt>
                <c:pt idx="7">
                  <c:v>1.0158752700399996</c:v>
                </c:pt>
                <c:pt idx="8">
                  <c:v>1.08561958645</c:v>
                </c:pt>
                <c:pt idx="9">
                  <c:v>1.05774740527</c:v>
                </c:pt>
                <c:pt idx="10">
                  <c:v>0.98511655236431506</c:v>
                </c:pt>
              </c:numCache>
            </c:numRef>
          </c:val>
        </c:ser>
        <c:dLbls/>
        <c:axId val="90570752"/>
        <c:axId val="90572288"/>
      </c:barChart>
      <c:catAx>
        <c:axId val="90570752"/>
        <c:scaling>
          <c:orientation val="minMax"/>
        </c:scaling>
        <c:axPos val="b"/>
        <c:numFmt formatCode="General" sourceLinked="0"/>
        <c:tickLblPos val="nextTo"/>
        <c:txPr>
          <a:bodyPr/>
          <a:lstStyle/>
          <a:p>
            <a:pPr>
              <a:defRPr sz="2000"/>
            </a:pPr>
            <a:endParaRPr lang="en-US"/>
          </a:p>
        </c:txPr>
        <c:crossAx val="90572288"/>
        <c:crosses val="autoZero"/>
        <c:auto val="1"/>
        <c:lblAlgn val="ctr"/>
        <c:lblOffset val="100"/>
      </c:catAx>
      <c:valAx>
        <c:axId val="90572288"/>
        <c:scaling>
          <c:orientation val="minMax"/>
          <c:max val="1.8"/>
          <c:min val="0.60000000000000064"/>
        </c:scaling>
        <c:axPos val="l"/>
        <c:majorGridlines/>
        <c:title>
          <c:tx>
            <c:rich>
              <a:bodyPr/>
              <a:lstStyle/>
              <a:p>
                <a:pPr>
                  <a:defRPr/>
                </a:pPr>
                <a:r>
                  <a:rPr lang="en-US"/>
                  <a:t>Normalized Execution Time</a:t>
                </a:r>
              </a:p>
            </c:rich>
          </c:tx>
          <c:layout>
            <c:manualLayout>
              <c:xMode val="edge"/>
              <c:yMode val="edge"/>
              <c:x val="1.684648152146534E-2"/>
              <c:y val="4.9722717947078582E-2"/>
            </c:manualLayout>
          </c:layout>
        </c:title>
        <c:numFmt formatCode="General" sourceLinked="1"/>
        <c:tickLblPos val="nextTo"/>
        <c:crossAx val="90570752"/>
        <c:crosses val="autoZero"/>
        <c:crossBetween val="between"/>
      </c:valAx>
    </c:plotArea>
    <c:legend>
      <c:legendPos val="r"/>
      <c:layout>
        <c:manualLayout>
          <c:xMode val="edge"/>
          <c:yMode val="edge"/>
          <c:x val="0.8301594155960994"/>
          <c:y val="3.7762637536223449E-2"/>
          <c:w val="0.14413347007808847"/>
          <c:h val="7.0475149924121211E-2"/>
        </c:manualLayout>
      </c:layout>
      <c:spPr>
        <a:solidFill>
          <a:schemeClr val="bg1"/>
        </a:solidFill>
      </c:spPr>
    </c:legend>
    <c:plotVisOnly val="1"/>
    <c:dispBlanksAs val="gap"/>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9.8107647463185024E-2"/>
          <c:y val="0.15171534693008154"/>
          <c:w val="0.89835988201667161"/>
          <c:h val="0.60206088212420861"/>
        </c:manualLayout>
      </c:layout>
      <c:barChart>
        <c:barDir val="col"/>
        <c:grouping val="stacked"/>
        <c:ser>
          <c:idx val="0"/>
          <c:order val="0"/>
          <c:tx>
            <c:strRef>
              <c:f>broadcasts!$A$55</c:f>
              <c:strCache>
                <c:ptCount val="1"/>
                <c:pt idx="0">
                  <c:v>TokenB </c:v>
                </c:pt>
              </c:strCache>
            </c:strRef>
          </c:tx>
          <c:spPr>
            <a:solidFill>
              <a:schemeClr val="accent1"/>
            </a:solidFill>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broadcasts!$B$55:$CJ$55</c:f>
              <c:numCache>
                <c:formatCode>General</c:formatCode>
                <c:ptCount val="87"/>
                <c:pt idx="0">
                  <c:v>1</c:v>
                </c:pt>
                <c:pt idx="1">
                  <c:v>0</c:v>
                </c:pt>
                <c:pt idx="2">
                  <c:v>0</c:v>
                </c:pt>
                <c:pt idx="3">
                  <c:v>0</c:v>
                </c:pt>
                <c:pt idx="4">
                  <c:v>0</c:v>
                </c:pt>
                <c:pt idx="5">
                  <c:v>0</c:v>
                </c:pt>
                <c:pt idx="6">
                  <c:v>0</c:v>
                </c:pt>
                <c:pt idx="8">
                  <c:v>1</c:v>
                </c:pt>
                <c:pt idx="9">
                  <c:v>0</c:v>
                </c:pt>
                <c:pt idx="10">
                  <c:v>0</c:v>
                </c:pt>
                <c:pt idx="11">
                  <c:v>0</c:v>
                </c:pt>
                <c:pt idx="12">
                  <c:v>0</c:v>
                </c:pt>
                <c:pt idx="13">
                  <c:v>0</c:v>
                </c:pt>
                <c:pt idx="14">
                  <c:v>0</c:v>
                </c:pt>
                <c:pt idx="16">
                  <c:v>1</c:v>
                </c:pt>
                <c:pt idx="17">
                  <c:v>0</c:v>
                </c:pt>
                <c:pt idx="18">
                  <c:v>0</c:v>
                </c:pt>
                <c:pt idx="19">
                  <c:v>0</c:v>
                </c:pt>
                <c:pt idx="20">
                  <c:v>0</c:v>
                </c:pt>
                <c:pt idx="21">
                  <c:v>0</c:v>
                </c:pt>
                <c:pt idx="22">
                  <c:v>0</c:v>
                </c:pt>
                <c:pt idx="24">
                  <c:v>1</c:v>
                </c:pt>
                <c:pt idx="25">
                  <c:v>0</c:v>
                </c:pt>
                <c:pt idx="26">
                  <c:v>0</c:v>
                </c:pt>
                <c:pt idx="27">
                  <c:v>0</c:v>
                </c:pt>
                <c:pt idx="28">
                  <c:v>0</c:v>
                </c:pt>
                <c:pt idx="29">
                  <c:v>0</c:v>
                </c:pt>
                <c:pt idx="30">
                  <c:v>0</c:v>
                </c:pt>
                <c:pt idx="32">
                  <c:v>1</c:v>
                </c:pt>
                <c:pt idx="40">
                  <c:v>1</c:v>
                </c:pt>
                <c:pt idx="48">
                  <c:v>1</c:v>
                </c:pt>
                <c:pt idx="56">
                  <c:v>1</c:v>
                </c:pt>
                <c:pt idx="64">
                  <c:v>1</c:v>
                </c:pt>
                <c:pt idx="72">
                  <c:v>1</c:v>
                </c:pt>
                <c:pt idx="80">
                  <c:v>1</c:v>
                </c:pt>
              </c:numCache>
            </c:numRef>
          </c:val>
        </c:ser>
        <c:ser>
          <c:idx val="1"/>
          <c:order val="1"/>
          <c:tx>
            <c:strRef>
              <c:f>broadcasts!$A$56</c:f>
              <c:strCache>
                <c:ptCount val="1"/>
                <c:pt idx="0">
                  <c:v>Compulsory Reconstructions</c:v>
                </c:pt>
              </c:strCache>
            </c:strRef>
          </c:tx>
          <c:spPr>
            <a:solidFill>
              <a:schemeClr val="accent6"/>
            </a:solidFill>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broadcasts!$B$56:$CJ$56</c:f>
              <c:numCache>
                <c:formatCode>General</c:formatCode>
                <c:ptCount val="87"/>
                <c:pt idx="0">
                  <c:v>0</c:v>
                </c:pt>
                <c:pt idx="1">
                  <c:v>7.6692025000102224E-3</c:v>
                </c:pt>
                <c:pt idx="2">
                  <c:v>7.6692025000102224E-3</c:v>
                </c:pt>
                <c:pt idx="3">
                  <c:v>7.6733159963175345E-3</c:v>
                </c:pt>
                <c:pt idx="4">
                  <c:v>7.7070466660523196E-3</c:v>
                </c:pt>
                <c:pt idx="5">
                  <c:v>7.7876711935967171E-3</c:v>
                </c:pt>
                <c:pt idx="6">
                  <c:v>8.4343128115664367E-3</c:v>
                </c:pt>
                <c:pt idx="8">
                  <c:v>0</c:v>
                </c:pt>
                <c:pt idx="9">
                  <c:v>2.5990413441484742E-2</c:v>
                </c:pt>
                <c:pt idx="10">
                  <c:v>2.5981944750320986E-2</c:v>
                </c:pt>
                <c:pt idx="11">
                  <c:v>2.6007350823982481E-2</c:v>
                </c:pt>
                <c:pt idx="12">
                  <c:v>2.601581951515387E-2</c:v>
                </c:pt>
                <c:pt idx="13">
                  <c:v>2.6092037736466109E-2</c:v>
                </c:pt>
                <c:pt idx="14">
                  <c:v>2.7396216188642297E-2</c:v>
                </c:pt>
                <c:pt idx="16">
                  <c:v>0</c:v>
                </c:pt>
                <c:pt idx="17">
                  <c:v>6.4234684854692576E-3</c:v>
                </c:pt>
                <c:pt idx="18">
                  <c:v>6.4302579377932389E-3</c:v>
                </c:pt>
                <c:pt idx="19">
                  <c:v>6.434460932038694E-3</c:v>
                </c:pt>
                <c:pt idx="20">
                  <c:v>6.4338143172110998E-3</c:v>
                </c:pt>
                <c:pt idx="21">
                  <c:v>6.5075283706984566E-3</c:v>
                </c:pt>
                <c:pt idx="22">
                  <c:v>6.8369784609497684E-3</c:v>
                </c:pt>
                <c:pt idx="24">
                  <c:v>0</c:v>
                </c:pt>
                <c:pt idx="25">
                  <c:v>2.5686823522942322E-2</c:v>
                </c:pt>
                <c:pt idx="26">
                  <c:v>2.6700255984528531E-2</c:v>
                </c:pt>
                <c:pt idx="27">
                  <c:v>2.5154052364620427E-2</c:v>
                </c:pt>
                <c:pt idx="28">
                  <c:v>2.852430935163144E-2</c:v>
                </c:pt>
                <c:pt idx="29">
                  <c:v>2.9996516977349019E-2</c:v>
                </c:pt>
                <c:pt idx="30">
                  <c:v>3.6117340555278613E-2</c:v>
                </c:pt>
                <c:pt idx="33">
                  <c:v>3.2028646507766045E-2</c:v>
                </c:pt>
                <c:pt idx="34">
                  <c:v>3.211479317390363E-2</c:v>
                </c:pt>
                <c:pt idx="35">
                  <c:v>3.233132691759074E-2</c:v>
                </c:pt>
                <c:pt idx="36">
                  <c:v>3.2523704853811904E-2</c:v>
                </c:pt>
                <c:pt idx="37">
                  <c:v>3.2821554102140153E-2</c:v>
                </c:pt>
                <c:pt idx="38">
                  <c:v>3.3515612875445251E-2</c:v>
                </c:pt>
                <c:pt idx="41">
                  <c:v>2.1682167295027803E-2</c:v>
                </c:pt>
                <c:pt idx="42">
                  <c:v>2.0822547405667542E-2</c:v>
                </c:pt>
                <c:pt idx="43">
                  <c:v>2.1791952843698489E-2</c:v>
                </c:pt>
                <c:pt idx="44">
                  <c:v>2.3727748685074594E-2</c:v>
                </c:pt>
                <c:pt idx="45">
                  <c:v>2.4755349077832611E-2</c:v>
                </c:pt>
                <c:pt idx="46">
                  <c:v>2.7113058344928231E-2</c:v>
                </c:pt>
                <c:pt idx="49">
                  <c:v>5.6651477163305201E-2</c:v>
                </c:pt>
                <c:pt idx="50">
                  <c:v>6.2797789711181426E-2</c:v>
                </c:pt>
                <c:pt idx="51">
                  <c:v>8.2196028062875681E-2</c:v>
                </c:pt>
                <c:pt idx="52">
                  <c:v>0.11455316299878548</c:v>
                </c:pt>
                <c:pt idx="53">
                  <c:v>0.14831289166807846</c:v>
                </c:pt>
                <c:pt idx="54">
                  <c:v>0.18115416612615676</c:v>
                </c:pt>
                <c:pt idx="57">
                  <c:v>1.5224378710760869E-2</c:v>
                </c:pt>
                <c:pt idx="58">
                  <c:v>1.521369111170238E-2</c:v>
                </c:pt>
                <c:pt idx="59">
                  <c:v>1.5409394498710363E-2</c:v>
                </c:pt>
                <c:pt idx="60">
                  <c:v>1.7544720170367109E-2</c:v>
                </c:pt>
                <c:pt idx="61">
                  <c:v>2.8212713514908401E-2</c:v>
                </c:pt>
                <c:pt idx="62">
                  <c:v>4.62806305882223E-2</c:v>
                </c:pt>
                <c:pt idx="65">
                  <c:v>5.0788729957349552E-2</c:v>
                </c:pt>
                <c:pt idx="66">
                  <c:v>5.1779732080931451E-2</c:v>
                </c:pt>
                <c:pt idx="67">
                  <c:v>6.4362384698778016E-2</c:v>
                </c:pt>
                <c:pt idx="68">
                  <c:v>9.9485391637279097E-2</c:v>
                </c:pt>
                <c:pt idx="69">
                  <c:v>0.13882451137621507</c:v>
                </c:pt>
                <c:pt idx="70">
                  <c:v>0.16360923952130285</c:v>
                </c:pt>
                <c:pt idx="73">
                  <c:v>7.1702623372610144E-2</c:v>
                </c:pt>
                <c:pt idx="74">
                  <c:v>8.0486993632099171E-2</c:v>
                </c:pt>
                <c:pt idx="75">
                  <c:v>0.10108422594045298</c:v>
                </c:pt>
                <c:pt idx="76">
                  <c:v>0.13611796299021428</c:v>
                </c:pt>
                <c:pt idx="77">
                  <c:v>0.17250712311651306</c:v>
                </c:pt>
                <c:pt idx="78">
                  <c:v>0.21886785829001859</c:v>
                </c:pt>
                <c:pt idx="81">
                  <c:v>2.4298182438199846E-2</c:v>
                </c:pt>
                <c:pt idx="82">
                  <c:v>2.4885531031126711E-2</c:v>
                </c:pt>
                <c:pt idx="83">
                  <c:v>2.67489718063968E-2</c:v>
                </c:pt>
                <c:pt idx="84">
                  <c:v>3.0818351141246494E-2</c:v>
                </c:pt>
                <c:pt idx="85">
                  <c:v>3.5555989133025011E-2</c:v>
                </c:pt>
                <c:pt idx="86">
                  <c:v>4.161197555472089E-2</c:v>
                </c:pt>
              </c:numCache>
            </c:numRef>
          </c:val>
        </c:ser>
        <c:ser>
          <c:idx val="2"/>
          <c:order val="2"/>
          <c:tx>
            <c:strRef>
              <c:f>broadcasts!$A$57</c:f>
              <c:strCache>
                <c:ptCount val="1"/>
                <c:pt idx="0">
                  <c:v>False Positives</c:v>
                </c:pt>
              </c:strCache>
            </c:strRef>
          </c:tx>
          <c:spPr>
            <a:solidFill>
              <a:schemeClr val="accent2"/>
            </a:solidFill>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broadcasts!$B$57:$CJ$57</c:f>
              <c:numCache>
                <c:formatCode>General</c:formatCode>
                <c:ptCount val="87"/>
                <c:pt idx="0">
                  <c:v>0</c:v>
                </c:pt>
                <c:pt idx="1">
                  <c:v>4.9361955589048172E-6</c:v>
                </c:pt>
                <c:pt idx="2">
                  <c:v>3.4553368912333714E-4</c:v>
                </c:pt>
                <c:pt idx="3">
                  <c:v>7.4026479398293628E-3</c:v>
                </c:pt>
                <c:pt idx="4">
                  <c:v>5.0958814852353859E-2</c:v>
                </c:pt>
                <c:pt idx="5">
                  <c:v>0.14314062151629939</c:v>
                </c:pt>
                <c:pt idx="6">
                  <c:v>0.23366715726965667</c:v>
                </c:pt>
                <c:pt idx="8">
                  <c:v>0</c:v>
                </c:pt>
                <c:pt idx="9">
                  <c:v>0</c:v>
                </c:pt>
                <c:pt idx="10">
                  <c:v>7.6218221236025655E-5</c:v>
                </c:pt>
                <c:pt idx="11">
                  <c:v>2.2950153283283698E-3</c:v>
                </c:pt>
                <c:pt idx="12">
                  <c:v>2.3509086905681206E-2</c:v>
                </c:pt>
                <c:pt idx="13">
                  <c:v>0.12188987313898655</c:v>
                </c:pt>
                <c:pt idx="14">
                  <c:v>0.20916820514539972</c:v>
                </c:pt>
                <c:pt idx="16">
                  <c:v>0</c:v>
                </c:pt>
                <c:pt idx="17">
                  <c:v>8.8595886303181604E-3</c:v>
                </c:pt>
                <c:pt idx="18">
                  <c:v>1.2743801957500214E-2</c:v>
                </c:pt>
                <c:pt idx="19">
                  <c:v>4.0466105599274396E-2</c:v>
                </c:pt>
                <c:pt idx="20">
                  <c:v>0.13813011371076164</c:v>
                </c:pt>
                <c:pt idx="21">
                  <c:v>0.30225542372205616</c:v>
                </c:pt>
                <c:pt idx="22">
                  <c:v>0.47941510808338594</c:v>
                </c:pt>
                <c:pt idx="24">
                  <c:v>0</c:v>
                </c:pt>
                <c:pt idx="25">
                  <c:v>2.5512985046400666E-4</c:v>
                </c:pt>
                <c:pt idx="26">
                  <c:v>2.2886648350447662E-4</c:v>
                </c:pt>
                <c:pt idx="27">
                  <c:v>3.1472268073170248E-3</c:v>
                </c:pt>
                <c:pt idx="28">
                  <c:v>2.2280506516196182E-2</c:v>
                </c:pt>
                <c:pt idx="29">
                  <c:v>9.8016761447749179E-2</c:v>
                </c:pt>
                <c:pt idx="30">
                  <c:v>0.15022354085641934</c:v>
                </c:pt>
                <c:pt idx="33">
                  <c:v>9.4451921285066519E-6</c:v>
                </c:pt>
                <c:pt idx="34">
                  <c:v>6.2704676363473891E-4</c:v>
                </c:pt>
                <c:pt idx="35">
                  <c:v>1.2148688385789409E-2</c:v>
                </c:pt>
                <c:pt idx="36">
                  <c:v>6.2503070365972288E-2</c:v>
                </c:pt>
                <c:pt idx="37">
                  <c:v>0.19402644794875701</c:v>
                </c:pt>
                <c:pt idx="38">
                  <c:v>0.22548751440594136</c:v>
                </c:pt>
                <c:pt idx="41">
                  <c:v>6.2215001453360498E-6</c:v>
                </c:pt>
                <c:pt idx="42">
                  <c:v>6.8024925435288181E-4</c:v>
                </c:pt>
                <c:pt idx="43">
                  <c:v>1.3104632902291949E-2</c:v>
                </c:pt>
                <c:pt idx="44">
                  <c:v>7.0155645662034971E-2</c:v>
                </c:pt>
                <c:pt idx="45">
                  <c:v>0.18049074427414732</c:v>
                </c:pt>
                <c:pt idx="46">
                  <c:v>0.26186653044440272</c:v>
                </c:pt>
                <c:pt idx="49">
                  <c:v>3.4532062921710336E-7</c:v>
                </c:pt>
                <c:pt idx="50">
                  <c:v>5.0318148828849794E-6</c:v>
                </c:pt>
                <c:pt idx="51">
                  <c:v>1.5129976711527362E-4</c:v>
                </c:pt>
                <c:pt idx="52">
                  <c:v>1.9141615792715976E-3</c:v>
                </c:pt>
                <c:pt idx="53">
                  <c:v>1.1240729127740755E-2</c:v>
                </c:pt>
                <c:pt idx="54">
                  <c:v>1.9769260702078181E-2</c:v>
                </c:pt>
                <c:pt idx="57">
                  <c:v>2.4064792613908797E-6</c:v>
                </c:pt>
                <c:pt idx="58">
                  <c:v>9.4065027599605843E-5</c:v>
                </c:pt>
                <c:pt idx="59">
                  <c:v>2.4381881645969441E-3</c:v>
                </c:pt>
                <c:pt idx="60">
                  <c:v>1.9064624160339973E-2</c:v>
                </c:pt>
                <c:pt idx="61">
                  <c:v>7.0083329299030911E-2</c:v>
                </c:pt>
                <c:pt idx="62">
                  <c:v>0.12142138839146856</c:v>
                </c:pt>
                <c:pt idx="65">
                  <c:v>1.3470366985700026E-5</c:v>
                </c:pt>
                <c:pt idx="66">
                  <c:v>2.8442422137859123E-5</c:v>
                </c:pt>
                <c:pt idx="67">
                  <c:v>5.922179979042663E-4</c:v>
                </c:pt>
                <c:pt idx="68">
                  <c:v>6.0745602369804827E-3</c:v>
                </c:pt>
                <c:pt idx="69">
                  <c:v>3.0273644939314032E-2</c:v>
                </c:pt>
                <c:pt idx="70">
                  <c:v>5.2600236564479708E-2</c:v>
                </c:pt>
                <c:pt idx="73">
                  <c:v>6.751235644911433E-7</c:v>
                </c:pt>
                <c:pt idx="74">
                  <c:v>1.2039703566769971E-5</c:v>
                </c:pt>
                <c:pt idx="75">
                  <c:v>2.9007809154291538E-4</c:v>
                </c:pt>
                <c:pt idx="76">
                  <c:v>2.9653677364343896E-3</c:v>
                </c:pt>
                <c:pt idx="77">
                  <c:v>1.5163275258471073E-2</c:v>
                </c:pt>
                <c:pt idx="78">
                  <c:v>2.5839454266134591E-2</c:v>
                </c:pt>
                <c:pt idx="81">
                  <c:v>0</c:v>
                </c:pt>
                <c:pt idx="82">
                  <c:v>1.487693151032187E-4</c:v>
                </c:pt>
                <c:pt idx="83">
                  <c:v>2.7158441241804804E-3</c:v>
                </c:pt>
                <c:pt idx="84">
                  <c:v>2.0074432334667772E-2</c:v>
                </c:pt>
                <c:pt idx="85">
                  <c:v>7.6137529070933033E-2</c:v>
                </c:pt>
                <c:pt idx="86">
                  <c:v>0.12109611786447066</c:v>
                </c:pt>
              </c:numCache>
            </c:numRef>
          </c:val>
        </c:ser>
        <c:ser>
          <c:idx val="3"/>
          <c:order val="3"/>
          <c:tx>
            <c:strRef>
              <c:f>broadcasts!$A$58</c:f>
              <c:strCache>
                <c:ptCount val="1"/>
                <c:pt idx="0">
                  <c:v>Avoided Broadcasts</c:v>
                </c:pt>
              </c:strCache>
            </c:strRef>
          </c:tx>
          <c:spPr>
            <a:solidFill>
              <a:srgbClr val="92D050"/>
            </a:solidFill>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broadcasts!$B$58:$CJ$58</c:f>
              <c:numCache>
                <c:formatCode>General</c:formatCode>
                <c:ptCount val="87"/>
                <c:pt idx="0">
                  <c:v>0</c:v>
                </c:pt>
                <c:pt idx="1">
                  <c:v>0.39966400962228732</c:v>
                </c:pt>
                <c:pt idx="2">
                  <c:v>0.39928392256425166</c:v>
                </c:pt>
                <c:pt idx="3">
                  <c:v>0.39207789974668772</c:v>
                </c:pt>
                <c:pt idx="4">
                  <c:v>0.34841560463130034</c:v>
                </c:pt>
                <c:pt idx="5">
                  <c:v>0.2563407488710488</c:v>
                </c:pt>
                <c:pt idx="6">
                  <c:v>0.16533869294469433</c:v>
                </c:pt>
                <c:pt idx="8">
                  <c:v>0</c:v>
                </c:pt>
                <c:pt idx="9">
                  <c:v>0.48684812249158471</c:v>
                </c:pt>
                <c:pt idx="10">
                  <c:v>0.48679731034409407</c:v>
                </c:pt>
                <c:pt idx="11">
                  <c:v>0.48454463847116025</c:v>
                </c:pt>
                <c:pt idx="12">
                  <c:v>0.46343219118878121</c:v>
                </c:pt>
                <c:pt idx="13">
                  <c:v>0.36284107654057107</c:v>
                </c:pt>
                <c:pt idx="14">
                  <c:v>0.27387747497478554</c:v>
                </c:pt>
                <c:pt idx="16">
                  <c:v>0</c:v>
                </c:pt>
                <c:pt idx="17">
                  <c:v>0.71923739578650459</c:v>
                </c:pt>
                <c:pt idx="18">
                  <c:v>0.71532343819148259</c:v>
                </c:pt>
                <c:pt idx="19">
                  <c:v>0.68781678048753059</c:v>
                </c:pt>
                <c:pt idx="20">
                  <c:v>0.59058826724467239</c:v>
                </c:pt>
                <c:pt idx="21">
                  <c:v>0.42809404232073445</c:v>
                </c:pt>
                <c:pt idx="22">
                  <c:v>0.25106545904949967</c:v>
                </c:pt>
                <c:pt idx="24">
                  <c:v>0</c:v>
                </c:pt>
                <c:pt idx="25">
                  <c:v>0.21420068589141095</c:v>
                </c:pt>
                <c:pt idx="26">
                  <c:v>0.21435909985064092</c:v>
                </c:pt>
                <c:pt idx="27">
                  <c:v>0.21141072425030322</c:v>
                </c:pt>
                <c:pt idx="28">
                  <c:v>0.19222721064114925</c:v>
                </c:pt>
                <c:pt idx="29">
                  <c:v>0.1169926693942706</c:v>
                </c:pt>
                <c:pt idx="30">
                  <c:v>6.5103343222321364E-2</c:v>
                </c:pt>
                <c:pt idx="33">
                  <c:v>0.35081609445537637</c:v>
                </c:pt>
                <c:pt idx="34">
                  <c:v>0.35059983212526158</c:v>
                </c:pt>
                <c:pt idx="35">
                  <c:v>0.33858299644972945</c:v>
                </c:pt>
                <c:pt idx="36">
                  <c:v>0.28659655041008764</c:v>
                </c:pt>
                <c:pt idx="37">
                  <c:v>0.14819218751240579</c:v>
                </c:pt>
                <c:pt idx="38">
                  <c:v>0.11481078864585231</c:v>
                </c:pt>
                <c:pt idx="41">
                  <c:v>0.36820536808243676</c:v>
                </c:pt>
                <c:pt idx="42">
                  <c:v>0.36795234445777369</c:v>
                </c:pt>
                <c:pt idx="43">
                  <c:v>0.3557052735639768</c:v>
                </c:pt>
                <c:pt idx="44">
                  <c:v>0.29816893593525168</c:v>
                </c:pt>
                <c:pt idx="45">
                  <c:v>0.18857481798944434</c:v>
                </c:pt>
                <c:pt idx="46">
                  <c:v>0.10727938488692934</c:v>
                </c:pt>
                <c:pt idx="49">
                  <c:v>4.6163941659362093E-2</c:v>
                </c:pt>
                <c:pt idx="50">
                  <c:v>4.5089846507890656E-2</c:v>
                </c:pt>
                <c:pt idx="51">
                  <c:v>4.7143961605081629E-2</c:v>
                </c:pt>
                <c:pt idx="52">
                  <c:v>4.5132172950729042E-2</c:v>
                </c:pt>
                <c:pt idx="53">
                  <c:v>3.5576756488130468E-2</c:v>
                </c:pt>
                <c:pt idx="54">
                  <c:v>2.8577156665457577E-2</c:v>
                </c:pt>
                <c:pt idx="57">
                  <c:v>0.23835101246275189</c:v>
                </c:pt>
                <c:pt idx="58">
                  <c:v>0.23807157775322346</c:v>
                </c:pt>
                <c:pt idx="59">
                  <c:v>0.2350667345012282</c:v>
                </c:pt>
                <c:pt idx="60">
                  <c:v>0.21869524374973182</c:v>
                </c:pt>
                <c:pt idx="61">
                  <c:v>0.16768758010412255</c:v>
                </c:pt>
                <c:pt idx="62">
                  <c:v>0.11702666180855878</c:v>
                </c:pt>
                <c:pt idx="65">
                  <c:v>0.12279422927393771</c:v>
                </c:pt>
                <c:pt idx="66">
                  <c:v>0.12150517566919798</c:v>
                </c:pt>
                <c:pt idx="67">
                  <c:v>0.12083111940176378</c:v>
                </c:pt>
                <c:pt idx="68">
                  <c:v>0.11712235306922178</c:v>
                </c:pt>
                <c:pt idx="69">
                  <c:v>9.539117706657417E-2</c:v>
                </c:pt>
                <c:pt idx="70">
                  <c:v>6.8685154714266047E-2</c:v>
                </c:pt>
                <c:pt idx="73">
                  <c:v>5.756103510851486E-2</c:v>
                </c:pt>
                <c:pt idx="74">
                  <c:v>5.8428681409367529E-2</c:v>
                </c:pt>
                <c:pt idx="75">
                  <c:v>5.8388511557280309E-2</c:v>
                </c:pt>
                <c:pt idx="76">
                  <c:v>5.65720916070169E-2</c:v>
                </c:pt>
                <c:pt idx="77">
                  <c:v>4.4023569913820018E-2</c:v>
                </c:pt>
                <c:pt idx="78">
                  <c:v>3.3739525176644282E-2</c:v>
                </c:pt>
                <c:pt idx="81">
                  <c:v>0.22278080659649904</c:v>
                </c:pt>
                <c:pt idx="82">
                  <c:v>0.22217156905259317</c:v>
                </c:pt>
                <c:pt idx="83">
                  <c:v>0.21954243848005628</c:v>
                </c:pt>
                <c:pt idx="84">
                  <c:v>0.2000084957388821</c:v>
                </c:pt>
                <c:pt idx="85">
                  <c:v>0.1416903147114239</c:v>
                </c:pt>
                <c:pt idx="86">
                  <c:v>9.6585642446312361E-2</c:v>
                </c:pt>
              </c:numCache>
            </c:numRef>
          </c:val>
        </c:ser>
        <c:dLbls/>
        <c:gapWidth val="35"/>
        <c:overlap val="100"/>
        <c:axId val="90628864"/>
        <c:axId val="90630400"/>
      </c:barChart>
      <c:catAx>
        <c:axId val="90628864"/>
        <c:scaling>
          <c:orientation val="minMax"/>
        </c:scaling>
        <c:axPos val="b"/>
        <c:numFmt formatCode="General" sourceLinked="0"/>
        <c:majorTickMark val="none"/>
        <c:tickLblPos val="low"/>
        <c:txPr>
          <a:bodyPr rot="-5400000" vert="horz"/>
          <a:lstStyle/>
          <a:p>
            <a:pPr>
              <a:defRPr sz="1200"/>
            </a:pPr>
            <a:endParaRPr lang="en-US"/>
          </a:p>
        </c:txPr>
        <c:crossAx val="90630400"/>
        <c:crosses val="autoZero"/>
        <c:auto val="1"/>
        <c:lblAlgn val="ctr"/>
        <c:lblOffset val="100"/>
        <c:tickMarkSkip val="1"/>
      </c:catAx>
      <c:valAx>
        <c:axId val="90630400"/>
        <c:scaling>
          <c:orientation val="minMax"/>
        </c:scaling>
        <c:axPos val="l"/>
        <c:majorGridlines/>
        <c:title>
          <c:tx>
            <c:rich>
              <a:bodyPr rot="-5400000" vert="horz"/>
              <a:lstStyle/>
              <a:p>
                <a:pPr>
                  <a:defRPr sz="1800"/>
                </a:pPr>
                <a:r>
                  <a:rPr lang="en-US" sz="1800"/>
                  <a:t>Normalized Broadcasts</a:t>
                </a:r>
              </a:p>
            </c:rich>
          </c:tx>
          <c:layout>
            <c:manualLayout>
              <c:xMode val="edge"/>
              <c:yMode val="edge"/>
              <c:x val="2.5006641354964219E-3"/>
              <c:y val="0.22599412031141841"/>
            </c:manualLayout>
          </c:layout>
        </c:title>
        <c:numFmt formatCode="General" sourceLinked="1"/>
        <c:tickLblPos val="nextTo"/>
        <c:crossAx val="90628864"/>
        <c:crosses val="autoZero"/>
        <c:crossBetween val="between"/>
      </c:valAx>
      <c:spPr>
        <a:ln>
          <a:noFill/>
        </a:ln>
      </c:spPr>
    </c:plotArea>
    <c:legend>
      <c:legendPos val="r"/>
      <c:layout>
        <c:manualLayout>
          <c:xMode val="edge"/>
          <c:yMode val="edge"/>
          <c:x val="8.7420429264320448E-2"/>
          <c:y val="0.1205372479980857"/>
          <c:w val="0.91257957073567952"/>
          <c:h val="0.11727617381160713"/>
        </c:manualLayout>
      </c:layout>
      <c:txPr>
        <a:bodyPr/>
        <a:lstStyle/>
        <a:p>
          <a:pPr>
            <a:defRPr sz="1800"/>
          </a:pPr>
          <a:endParaRPr lang="en-US"/>
        </a:p>
      </c:txPr>
    </c:legend>
    <c:plotVisOnly val="1"/>
    <c:dispBlanksAs val="gap"/>
  </c:chart>
  <c:txPr>
    <a:bodyPr/>
    <a:lstStyle/>
    <a:p>
      <a:pPr>
        <a:defRPr sz="16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088137953072215"/>
          <c:y val="0.15402455282746372"/>
          <c:w val="0.89343056696795342"/>
          <c:h val="0.60061745276165901"/>
        </c:manualLayout>
      </c:layout>
      <c:barChart>
        <c:barDir val="col"/>
        <c:grouping val="stacked"/>
        <c:ser>
          <c:idx val="0"/>
          <c:order val="0"/>
          <c:tx>
            <c:strRef>
              <c:f>broadcasts!$A$55</c:f>
              <c:strCache>
                <c:ptCount val="1"/>
                <c:pt idx="0">
                  <c:v>TokenB </c:v>
                </c:pt>
              </c:strCache>
            </c:strRef>
          </c:tx>
          <c:spPr>
            <a:solidFill>
              <a:schemeClr val="accent1"/>
            </a:solidFill>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broadcasts!$B$55:$CJ$55</c:f>
              <c:numCache>
                <c:formatCode>General</c:formatCode>
                <c:ptCount val="87"/>
                <c:pt idx="0">
                  <c:v>1</c:v>
                </c:pt>
                <c:pt idx="1">
                  <c:v>0</c:v>
                </c:pt>
                <c:pt idx="2">
                  <c:v>0</c:v>
                </c:pt>
                <c:pt idx="3">
                  <c:v>0</c:v>
                </c:pt>
                <c:pt idx="4">
                  <c:v>0</c:v>
                </c:pt>
                <c:pt idx="5">
                  <c:v>0</c:v>
                </c:pt>
                <c:pt idx="6">
                  <c:v>0</c:v>
                </c:pt>
                <c:pt idx="8">
                  <c:v>1</c:v>
                </c:pt>
                <c:pt idx="9">
                  <c:v>0</c:v>
                </c:pt>
                <c:pt idx="10">
                  <c:v>0</c:v>
                </c:pt>
                <c:pt idx="11">
                  <c:v>0</c:v>
                </c:pt>
                <c:pt idx="12">
                  <c:v>0</c:v>
                </c:pt>
                <c:pt idx="13">
                  <c:v>0</c:v>
                </c:pt>
                <c:pt idx="14">
                  <c:v>0</c:v>
                </c:pt>
                <c:pt idx="16">
                  <c:v>1</c:v>
                </c:pt>
                <c:pt idx="17">
                  <c:v>0</c:v>
                </c:pt>
                <c:pt idx="18">
                  <c:v>0</c:v>
                </c:pt>
                <c:pt idx="19">
                  <c:v>0</c:v>
                </c:pt>
                <c:pt idx="20">
                  <c:v>0</c:v>
                </c:pt>
                <c:pt idx="21">
                  <c:v>0</c:v>
                </c:pt>
                <c:pt idx="22">
                  <c:v>0</c:v>
                </c:pt>
                <c:pt idx="24">
                  <c:v>1</c:v>
                </c:pt>
                <c:pt idx="25">
                  <c:v>0</c:v>
                </c:pt>
                <c:pt idx="26">
                  <c:v>0</c:v>
                </c:pt>
                <c:pt idx="27">
                  <c:v>0</c:v>
                </c:pt>
                <c:pt idx="28">
                  <c:v>0</c:v>
                </c:pt>
                <c:pt idx="29">
                  <c:v>0</c:v>
                </c:pt>
                <c:pt idx="30">
                  <c:v>0</c:v>
                </c:pt>
                <c:pt idx="32">
                  <c:v>1</c:v>
                </c:pt>
                <c:pt idx="40">
                  <c:v>1</c:v>
                </c:pt>
                <c:pt idx="48">
                  <c:v>1</c:v>
                </c:pt>
                <c:pt idx="56">
                  <c:v>1</c:v>
                </c:pt>
                <c:pt idx="64">
                  <c:v>1</c:v>
                </c:pt>
                <c:pt idx="72">
                  <c:v>1</c:v>
                </c:pt>
                <c:pt idx="80">
                  <c:v>1</c:v>
                </c:pt>
              </c:numCache>
            </c:numRef>
          </c:val>
        </c:ser>
        <c:ser>
          <c:idx val="1"/>
          <c:order val="1"/>
          <c:tx>
            <c:strRef>
              <c:f>broadcasts!$A$56</c:f>
              <c:strCache>
                <c:ptCount val="1"/>
                <c:pt idx="0">
                  <c:v>Compulsory Reconstructions</c:v>
                </c:pt>
              </c:strCache>
            </c:strRef>
          </c:tx>
          <c:spPr>
            <a:solidFill>
              <a:schemeClr val="accent6"/>
            </a:solidFill>
            <a:ln>
              <a:noFill/>
            </a:ln>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ADAP_VP!$B$14:$CJ$14</c:f>
              <c:numCache>
                <c:formatCode>General</c:formatCode>
                <c:ptCount val="87"/>
                <c:pt idx="1">
                  <c:v>1.3525998530650781E-2</c:v>
                </c:pt>
                <c:pt idx="2">
                  <c:v>1.5053751056131822E-2</c:v>
                </c:pt>
                <c:pt idx="3">
                  <c:v>1.6507460648229295E-2</c:v>
                </c:pt>
                <c:pt idx="4">
                  <c:v>1.8297654237608561E-2</c:v>
                </c:pt>
                <c:pt idx="5">
                  <c:v>1.9745604934796809E-2</c:v>
                </c:pt>
                <c:pt idx="6">
                  <c:v>2.1861176081499706E-2</c:v>
                </c:pt>
                <c:pt idx="9">
                  <c:v>3.9692755881387771E-2</c:v>
                </c:pt>
                <c:pt idx="10">
                  <c:v>4.5586964990307094E-2</c:v>
                </c:pt>
                <c:pt idx="11">
                  <c:v>5.2666790874093726E-2</c:v>
                </c:pt>
                <c:pt idx="12">
                  <c:v>6.3532121745936296E-2</c:v>
                </c:pt>
                <c:pt idx="13">
                  <c:v>7.3686082552655185E-2</c:v>
                </c:pt>
                <c:pt idx="14">
                  <c:v>8.8311512338808365E-2</c:v>
                </c:pt>
                <c:pt idx="17">
                  <c:v>1.1299588462202411E-2</c:v>
                </c:pt>
                <c:pt idx="18">
                  <c:v>1.3327209893982166E-2</c:v>
                </c:pt>
                <c:pt idx="19">
                  <c:v>1.6513564517425621E-2</c:v>
                </c:pt>
                <c:pt idx="20">
                  <c:v>2.0127816289066472E-2</c:v>
                </c:pt>
                <c:pt idx="21">
                  <c:v>2.4535625711081827E-2</c:v>
                </c:pt>
                <c:pt idx="22">
                  <c:v>2.7945062338820156E-2</c:v>
                </c:pt>
                <c:pt idx="25">
                  <c:v>4.3471500182370774E-2</c:v>
                </c:pt>
                <c:pt idx="26">
                  <c:v>5.1404912958931716E-2</c:v>
                </c:pt>
                <c:pt idx="27">
                  <c:v>5.6246752253399347E-2</c:v>
                </c:pt>
                <c:pt idx="28">
                  <c:v>6.2531826094119281E-2</c:v>
                </c:pt>
                <c:pt idx="29">
                  <c:v>6.8785008703531214E-2</c:v>
                </c:pt>
                <c:pt idx="30">
                  <c:v>7.5038191312943134E-2</c:v>
                </c:pt>
                <c:pt idx="33">
                  <c:v>1.7536964281049918E-2</c:v>
                </c:pt>
                <c:pt idx="34">
                  <c:v>1.8205225319629832E-2</c:v>
                </c:pt>
                <c:pt idx="35">
                  <c:v>1.8816635962331237E-2</c:v>
                </c:pt>
                <c:pt idx="36">
                  <c:v>1.9389672587814658E-2</c:v>
                </c:pt>
                <c:pt idx="37">
                  <c:v>1.9817356579511426E-2</c:v>
                </c:pt>
                <c:pt idx="38">
                  <c:v>2.0241660277399206E-2</c:v>
                </c:pt>
                <c:pt idx="41">
                  <c:v>3.3556243486411848E-2</c:v>
                </c:pt>
                <c:pt idx="42">
                  <c:v>3.561211983174771E-2</c:v>
                </c:pt>
                <c:pt idx="43">
                  <c:v>3.8063852864314338E-2</c:v>
                </c:pt>
                <c:pt idx="44">
                  <c:v>2.4717579255881448E-2</c:v>
                </c:pt>
                <c:pt idx="45">
                  <c:v>4.4923939333419961E-2</c:v>
                </c:pt>
                <c:pt idx="46">
                  <c:v>4.9742452952219685E-2</c:v>
                </c:pt>
                <c:pt idx="49">
                  <c:v>5.4477190487195827E-2</c:v>
                </c:pt>
                <c:pt idx="50">
                  <c:v>5.5019639864128903E-2</c:v>
                </c:pt>
                <c:pt idx="51">
                  <c:v>6.1094027058189587E-2</c:v>
                </c:pt>
                <c:pt idx="52">
                  <c:v>7.9418022263905874E-2</c:v>
                </c:pt>
                <c:pt idx="53">
                  <c:v>0.11346535368528095</c:v>
                </c:pt>
                <c:pt idx="54">
                  <c:v>0.15142284925387978</c:v>
                </c:pt>
                <c:pt idx="57">
                  <c:v>1.5205268434287522E-2</c:v>
                </c:pt>
                <c:pt idx="58">
                  <c:v>1.5207108683134466E-2</c:v>
                </c:pt>
                <c:pt idx="59">
                  <c:v>1.519960613015864E-2</c:v>
                </c:pt>
                <c:pt idx="60">
                  <c:v>1.5258281756839893E-2</c:v>
                </c:pt>
                <c:pt idx="61">
                  <c:v>1.6545465046476041E-2</c:v>
                </c:pt>
                <c:pt idx="62">
                  <c:v>2.7139706879394383E-2</c:v>
                </c:pt>
                <c:pt idx="65">
                  <c:v>4.9398219012806346E-2</c:v>
                </c:pt>
                <c:pt idx="66">
                  <c:v>4.8134798702092037E-2</c:v>
                </c:pt>
                <c:pt idx="67">
                  <c:v>4.9381543550241491E-2</c:v>
                </c:pt>
                <c:pt idx="68">
                  <c:v>6.1967453561264367E-2</c:v>
                </c:pt>
                <c:pt idx="69">
                  <c:v>9.7757180161338234E-2</c:v>
                </c:pt>
                <c:pt idx="70">
                  <c:v>0.1331742789058584</c:v>
                </c:pt>
                <c:pt idx="73">
                  <c:v>7.0241430937975677E-2</c:v>
                </c:pt>
                <c:pt idx="74">
                  <c:v>6.9703469977557803E-2</c:v>
                </c:pt>
                <c:pt idx="75">
                  <c:v>7.6904337916532853E-2</c:v>
                </c:pt>
                <c:pt idx="76">
                  <c:v>9.9109376993835832E-2</c:v>
                </c:pt>
                <c:pt idx="77">
                  <c:v>0.13642716958287615</c:v>
                </c:pt>
                <c:pt idx="78">
                  <c:v>0.17855881822779254</c:v>
                </c:pt>
                <c:pt idx="81">
                  <c:v>2.9170166181428783E-2</c:v>
                </c:pt>
                <c:pt idx="82">
                  <c:v>3.113365518284146E-2</c:v>
                </c:pt>
                <c:pt idx="83">
                  <c:v>3.3959060913648968E-2</c:v>
                </c:pt>
                <c:pt idx="84">
                  <c:v>3.7304103316149896E-2</c:v>
                </c:pt>
                <c:pt idx="85">
                  <c:v>4.7187418476446683E-2</c:v>
                </c:pt>
                <c:pt idx="86">
                  <c:v>5.754730417626349E-2</c:v>
                </c:pt>
              </c:numCache>
            </c:numRef>
          </c:val>
        </c:ser>
        <c:ser>
          <c:idx val="2"/>
          <c:order val="2"/>
          <c:tx>
            <c:strRef>
              <c:f>broadcasts!$A$57</c:f>
              <c:strCache>
                <c:ptCount val="1"/>
                <c:pt idx="0">
                  <c:v>False Positives</c:v>
                </c:pt>
              </c:strCache>
            </c:strRef>
          </c:tx>
          <c:spPr>
            <a:solidFill>
              <a:schemeClr val="accent2"/>
            </a:solidFill>
            <a:ln>
              <a:noFill/>
            </a:ln>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ADAP_VP!$B$12:$CJ$12</c:f>
              <c:numCache>
                <c:formatCode>General</c:formatCode>
                <c:ptCount val="87"/>
                <c:pt idx="1">
                  <c:v>0</c:v>
                </c:pt>
                <c:pt idx="2">
                  <c:v>4.9361955589048172E-6</c:v>
                </c:pt>
                <c:pt idx="3">
                  <c:v>3.1591651576990819E-4</c:v>
                </c:pt>
                <c:pt idx="4">
                  <c:v>8.7428250340720187E-3</c:v>
                </c:pt>
                <c:pt idx="5">
                  <c:v>5.7992893523793228E-2</c:v>
                </c:pt>
                <c:pt idx="6">
                  <c:v>0.1496703855415529</c:v>
                </c:pt>
                <c:pt idx="9">
                  <c:v>0</c:v>
                </c:pt>
                <c:pt idx="10">
                  <c:v>0</c:v>
                </c:pt>
                <c:pt idx="11">
                  <c:v>5.081214749068377E-5</c:v>
                </c:pt>
                <c:pt idx="12">
                  <c:v>1.9308616046459827E-3</c:v>
                </c:pt>
                <c:pt idx="13">
                  <c:v>2.6998187700134648E-2</c:v>
                </c:pt>
                <c:pt idx="14">
                  <c:v>0.13412713199282353</c:v>
                </c:pt>
                <c:pt idx="17">
                  <c:v>1.7992048581446751E-3</c:v>
                </c:pt>
                <c:pt idx="18">
                  <c:v>1.679904482105972E-3</c:v>
                </c:pt>
                <c:pt idx="19">
                  <c:v>5.6190800421449172E-3</c:v>
                </c:pt>
                <c:pt idx="20">
                  <c:v>3.3287714680067533E-2</c:v>
                </c:pt>
                <c:pt idx="21">
                  <c:v>0.14337237915022036</c:v>
                </c:pt>
                <c:pt idx="22">
                  <c:v>0.31776964552279846</c:v>
                </c:pt>
                <c:pt idx="25">
                  <c:v>8.129137392235509E-6</c:v>
                </c:pt>
                <c:pt idx="26">
                  <c:v>1.2506365218823862E-6</c:v>
                </c:pt>
                <c:pt idx="27">
                  <c:v>1.0599144522953219E-4</c:v>
                </c:pt>
                <c:pt idx="28">
                  <c:v>3.1472268073170248E-3</c:v>
                </c:pt>
                <c:pt idx="29">
                  <c:v>2.2280506516196182E-2</c:v>
                </c:pt>
                <c:pt idx="30">
                  <c:v>9.8016761447749179E-2</c:v>
                </c:pt>
                <c:pt idx="33">
                  <c:v>0</c:v>
                </c:pt>
                <c:pt idx="34">
                  <c:v>1.344435037667229E-6</c:v>
                </c:pt>
                <c:pt idx="35">
                  <c:v>2.9105097944013121E-4</c:v>
                </c:pt>
                <c:pt idx="36">
                  <c:v>5.5063065526995483E-3</c:v>
                </c:pt>
                <c:pt idx="37">
                  <c:v>3.1049535132776408E-2</c:v>
                </c:pt>
                <c:pt idx="38">
                  <c:v>7.0639766698267298E-2</c:v>
                </c:pt>
                <c:pt idx="41">
                  <c:v>0</c:v>
                </c:pt>
                <c:pt idx="42">
                  <c:v>3.202680089556534E-6</c:v>
                </c:pt>
                <c:pt idx="43">
                  <c:v>8.1092945521755912E-4</c:v>
                </c:pt>
                <c:pt idx="44">
                  <c:v>1.4863963991886968E-2</c:v>
                </c:pt>
                <c:pt idx="45">
                  <c:v>8.3277119060062091E-2</c:v>
                </c:pt>
                <c:pt idx="46">
                  <c:v>0.18490934054047542</c:v>
                </c:pt>
                <c:pt idx="49">
                  <c:v>4.4398366613690985E-7</c:v>
                </c:pt>
                <c:pt idx="50">
                  <c:v>1.4207477316381118E-5</c:v>
                </c:pt>
                <c:pt idx="51">
                  <c:v>2.8518550821527501E-4</c:v>
                </c:pt>
                <c:pt idx="52">
                  <c:v>1.9984444785599207E-3</c:v>
                </c:pt>
                <c:pt idx="53">
                  <c:v>1.1230418840377756E-2</c:v>
                </c:pt>
                <c:pt idx="54">
                  <c:v>1.9598968300306111E-2</c:v>
                </c:pt>
                <c:pt idx="57">
                  <c:v>1.8402488469434688E-6</c:v>
                </c:pt>
                <c:pt idx="58">
                  <c:v>9.7674746491690037E-5</c:v>
                </c:pt>
                <c:pt idx="59">
                  <c:v>2.6195234548228212E-3</c:v>
                </c:pt>
                <c:pt idx="60">
                  <c:v>2.0774144560349962E-2</c:v>
                </c:pt>
                <c:pt idx="61">
                  <c:v>7.1330168671637856E-2</c:v>
                </c:pt>
                <c:pt idx="62">
                  <c:v>0.12116580613829021</c:v>
                </c:pt>
                <c:pt idx="65">
                  <c:v>1.9962740202819031E-5</c:v>
                </c:pt>
                <c:pt idx="66">
                  <c:v>5.0743612072587125E-5</c:v>
                </c:pt>
                <c:pt idx="67">
                  <c:v>8.8308229490279726E-4</c:v>
                </c:pt>
                <c:pt idx="68">
                  <c:v>6.4412112243234891E-3</c:v>
                </c:pt>
                <c:pt idx="69">
                  <c:v>2.9637616496712215E-2</c:v>
                </c:pt>
                <c:pt idx="70">
                  <c:v>5.2343290995221725E-2</c:v>
                </c:pt>
                <c:pt idx="73">
                  <c:v>7.8764415857187533E-7</c:v>
                </c:pt>
                <c:pt idx="74">
                  <c:v>2.5092092480242905E-5</c:v>
                </c:pt>
                <c:pt idx="75">
                  <c:v>4.3646738444352401E-4</c:v>
                </c:pt>
                <c:pt idx="76">
                  <c:v>3.084076963188498E-3</c:v>
                </c:pt>
                <c:pt idx="77">
                  <c:v>1.4986842966939466E-2</c:v>
                </c:pt>
                <c:pt idx="78">
                  <c:v>2.5203037786018866E-2</c:v>
                </c:pt>
                <c:pt idx="81">
                  <c:v>0</c:v>
                </c:pt>
                <c:pt idx="82">
                  <c:v>0</c:v>
                </c:pt>
                <c:pt idx="83">
                  <c:v>4.8003519197141069E-4</c:v>
                </c:pt>
                <c:pt idx="84">
                  <c:v>6.4223178724418075E-3</c:v>
                </c:pt>
                <c:pt idx="85">
                  <c:v>3.683751598128656E-2</c:v>
                </c:pt>
                <c:pt idx="86">
                  <c:v>8.7256955968615768E-2</c:v>
                </c:pt>
              </c:numCache>
            </c:numRef>
          </c:val>
        </c:ser>
        <c:ser>
          <c:idx val="3"/>
          <c:order val="3"/>
          <c:tx>
            <c:strRef>
              <c:f>broadcasts!$A$58</c:f>
              <c:strCache>
                <c:ptCount val="1"/>
                <c:pt idx="0">
                  <c:v>Avoided Broadcasts</c:v>
                </c:pt>
              </c:strCache>
            </c:strRef>
          </c:tx>
          <c:spPr>
            <a:solidFill>
              <a:srgbClr val="92D050"/>
            </a:solidFill>
            <a:ln>
              <a:noFill/>
            </a:ln>
          </c:spPr>
          <c:cat>
            <c:multiLvlStrRef>
              <c:f>broadcasts!$B$53:$CJ$54</c:f>
              <c:multiLvlStrCache>
                <c:ptCount val="87"/>
                <c:lvl>
                  <c:pt idx="80">
                    <c:v>TB</c:v>
                  </c:pt>
                  <c:pt idx="81">
                    <c:v>160%</c:v>
                  </c:pt>
                  <c:pt idx="82">
                    <c:v>80%</c:v>
                  </c:pt>
                  <c:pt idx="83">
                    <c:v>40%</c:v>
                  </c:pt>
                  <c:pt idx="84">
                    <c:v>20%</c:v>
                  </c:pt>
                  <c:pt idx="85">
                    <c:v>10%</c:v>
                  </c:pt>
                  <c:pt idx="86">
                    <c:v>5%</c:v>
                  </c:pt>
                </c:lvl>
                <c:lvl>
                  <c:pt idx="0">
                    <c:v>ASTAR</c:v>
                  </c:pt>
                  <c:pt idx="8">
                    <c:v>HMMER</c:v>
                  </c:pt>
                  <c:pt idx="16">
                    <c:v>OMNET</c:v>
                  </c:pt>
                  <c:pt idx="24">
                    <c:v>FT</c:v>
                  </c:pt>
                  <c:pt idx="32">
                    <c:v>LU</c:v>
                  </c:pt>
                  <c:pt idx="40">
                    <c:v>MG</c:v>
                  </c:pt>
                  <c:pt idx="48">
                    <c:v>Apache</c:v>
                  </c:pt>
                  <c:pt idx="56">
                    <c:v>JBB</c:v>
                  </c:pt>
                  <c:pt idx="64">
                    <c:v>OLTP</c:v>
                  </c:pt>
                  <c:pt idx="72">
                    <c:v>Zeus</c:v>
                  </c:pt>
                  <c:pt idx="80">
                    <c:v>Average</c:v>
                  </c:pt>
                </c:lvl>
              </c:multiLvlStrCache>
            </c:multiLvlStrRef>
          </c:cat>
          <c:val>
            <c:numRef>
              <c:f>ADAP_VP!$B$13:$CJ$13</c:f>
              <c:numCache>
                <c:formatCode>General</c:formatCode>
                <c:ptCount val="87"/>
                <c:pt idx="1">
                  <c:v>0.39971008078165987</c:v>
                </c:pt>
                <c:pt idx="2">
                  <c:v>0.39967717280962167</c:v>
                </c:pt>
                <c:pt idx="3">
                  <c:v>0.39935467470141872</c:v>
                </c:pt>
                <c:pt idx="4">
                  <c:v>0.39076487172801905</c:v>
                </c:pt>
                <c:pt idx="5">
                  <c:v>0.34167193879693109</c:v>
                </c:pt>
                <c:pt idx="6">
                  <c:v>0.24969992044497955</c:v>
                </c:pt>
                <c:pt idx="9">
                  <c:v>0.48677190427034878</c:v>
                </c:pt>
                <c:pt idx="10">
                  <c:v>0.48683118510824103</c:v>
                </c:pt>
                <c:pt idx="11">
                  <c:v>0.48683118510824103</c:v>
                </c:pt>
                <c:pt idx="12">
                  <c:v>0.48485798004650599</c:v>
                </c:pt>
                <c:pt idx="13">
                  <c:v>0.45967209227447065</c:v>
                </c:pt>
                <c:pt idx="14">
                  <c:v>0.3527548652636705</c:v>
                </c:pt>
                <c:pt idx="17">
                  <c:v>0.7267332744269871</c:v>
                </c:pt>
                <c:pt idx="18">
                  <c:v>0.72668332345653175</c:v>
                </c:pt>
                <c:pt idx="19">
                  <c:v>0.72280121162649202</c:v>
                </c:pt>
                <c:pt idx="20">
                  <c:v>0.69526658784458339</c:v>
                </c:pt>
                <c:pt idx="21">
                  <c:v>0.58607619123384258</c:v>
                </c:pt>
                <c:pt idx="22">
                  <c:v>0.4121381828129258</c:v>
                </c:pt>
                <c:pt idx="25">
                  <c:v>0.21506070693941692</c:v>
                </c:pt>
                <c:pt idx="26">
                  <c:v>0.21517951740899571</c:v>
                </c:pt>
                <c:pt idx="27">
                  <c:v>0.21496409526810153</c:v>
                </c:pt>
                <c:pt idx="28">
                  <c:v>0.21141072425030322</c:v>
                </c:pt>
                <c:pt idx="29">
                  <c:v>0.19222721064114925</c:v>
                </c:pt>
                <c:pt idx="30">
                  <c:v>0.1169926693942706</c:v>
                </c:pt>
                <c:pt idx="33">
                  <c:v>0.16583825140474256</c:v>
                </c:pt>
                <c:pt idx="34">
                  <c:v>0.16581585695825796</c:v>
                </c:pt>
                <c:pt idx="35">
                  <c:v>0.16541986322102054</c:v>
                </c:pt>
                <c:pt idx="36">
                  <c:v>0.16058565894986562</c:v>
                </c:pt>
                <c:pt idx="37">
                  <c:v>0.13423605103859526</c:v>
                </c:pt>
                <c:pt idx="38">
                  <c:v>9.4070734184450347E-2</c:v>
                </c:pt>
                <c:pt idx="41">
                  <c:v>0.41827235385204975</c:v>
                </c:pt>
                <c:pt idx="42">
                  <c:v>0.41844616709975679</c:v>
                </c:pt>
                <c:pt idx="43">
                  <c:v>0.41791403366155649</c:v>
                </c:pt>
                <c:pt idx="44">
                  <c:v>0.40345963274213831</c:v>
                </c:pt>
                <c:pt idx="45">
                  <c:v>0.33544681268461446</c:v>
                </c:pt>
                <c:pt idx="46">
                  <c:v>0.23341854452736438</c:v>
                </c:pt>
                <c:pt idx="49">
                  <c:v>4.5841461523191317E-2</c:v>
                </c:pt>
                <c:pt idx="50">
                  <c:v>4.6084271257099074E-2</c:v>
                </c:pt>
                <c:pt idx="51">
                  <c:v>4.6778168395653928E-2</c:v>
                </c:pt>
                <c:pt idx="52">
                  <c:v>4.4427447543822954E-2</c:v>
                </c:pt>
                <c:pt idx="53">
                  <c:v>3.5677836769454303E-2</c:v>
                </c:pt>
                <c:pt idx="54">
                  <c:v>2.8269969299959959E-2</c:v>
                </c:pt>
                <c:pt idx="57">
                  <c:v>0.23746967482281051</c:v>
                </c:pt>
                <c:pt idx="58">
                  <c:v>0.237358976776645</c:v>
                </c:pt>
                <c:pt idx="59">
                  <c:v>0.2348766226398615</c:v>
                </c:pt>
                <c:pt idx="60">
                  <c:v>0.21668781537292217</c:v>
                </c:pt>
                <c:pt idx="61">
                  <c:v>0.16602626006814214</c:v>
                </c:pt>
                <c:pt idx="62">
                  <c:v>0.11671481040794497</c:v>
                </c:pt>
                <c:pt idx="65">
                  <c:v>0.12062963917049471</c:v>
                </c:pt>
                <c:pt idx="66">
                  <c:v>0.11953948827255927</c:v>
                </c:pt>
                <c:pt idx="67">
                  <c:v>0.11911390536353353</c:v>
                </c:pt>
                <c:pt idx="68">
                  <c:v>0.11765889653862677</c:v>
                </c:pt>
                <c:pt idx="69">
                  <c:v>9.2721070911474052E-2</c:v>
                </c:pt>
                <c:pt idx="70">
                  <c:v>6.8622397596861798E-2</c:v>
                </c:pt>
                <c:pt idx="73">
                  <c:v>5.9297565436867629E-2</c:v>
                </c:pt>
                <c:pt idx="74">
                  <c:v>5.7765485028074118E-2</c:v>
                </c:pt>
                <c:pt idx="75">
                  <c:v>5.7990301175049677E-2</c:v>
                </c:pt>
                <c:pt idx="76">
                  <c:v>5.5505508895940012E-2</c:v>
                </c:pt>
                <c:pt idx="77">
                  <c:v>4.3585189679502125E-2</c:v>
                </c:pt>
                <c:pt idx="78">
                  <c:v>3.3310596671992994E-2</c:v>
                </c:pt>
                <c:pt idx="81">
                  <c:v>0.20967700734719644</c:v>
                </c:pt>
                <c:pt idx="82">
                  <c:v>0.20905654628554082</c:v>
                </c:pt>
                <c:pt idx="83">
                  <c:v>0.20892948843698858</c:v>
                </c:pt>
                <c:pt idx="84">
                  <c:v>0.20205806967153539</c:v>
                </c:pt>
                <c:pt idx="85">
                  <c:v>0.16906012698540221</c:v>
                </c:pt>
                <c:pt idx="86">
                  <c:v>0.12153972277993927</c:v>
                </c:pt>
              </c:numCache>
            </c:numRef>
          </c:val>
        </c:ser>
        <c:dLbls/>
        <c:gapWidth val="35"/>
        <c:overlap val="100"/>
        <c:axId val="90694784"/>
        <c:axId val="90696320"/>
      </c:barChart>
      <c:catAx>
        <c:axId val="90694784"/>
        <c:scaling>
          <c:orientation val="minMax"/>
        </c:scaling>
        <c:axPos val="b"/>
        <c:numFmt formatCode="General" sourceLinked="0"/>
        <c:majorTickMark val="none"/>
        <c:tickLblPos val="nextTo"/>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txPr>
          <a:bodyPr rot="-5400000" vert="horz"/>
          <a:lstStyle/>
          <a:p>
            <a:pPr>
              <a:defRPr sz="1200"/>
            </a:pPr>
            <a:endParaRPr lang="en-US"/>
          </a:p>
        </c:txPr>
        <c:crossAx val="90696320"/>
        <c:crosses val="autoZero"/>
        <c:auto val="1"/>
        <c:lblAlgn val="ctr"/>
        <c:lblOffset val="100"/>
      </c:catAx>
      <c:valAx>
        <c:axId val="90696320"/>
        <c:scaling>
          <c:orientation val="minMax"/>
        </c:scaling>
        <c:axPos val="l"/>
        <c:majorGridlines/>
        <c:title>
          <c:tx>
            <c:rich>
              <a:bodyPr rot="-5400000" vert="horz"/>
              <a:lstStyle/>
              <a:p>
                <a:pPr algn="ctr" rtl="0">
                  <a:defRPr sz="1800" b="1"/>
                </a:pPr>
                <a:r>
                  <a:rPr lang="en-US" sz="1800" b="1" dirty="0"/>
                  <a:t>Normalized Broadcasts</a:t>
                </a:r>
              </a:p>
            </c:rich>
          </c:tx>
          <c:layout>
            <c:manualLayout>
              <c:xMode val="edge"/>
              <c:yMode val="edge"/>
              <c:x val="5.0293298639642126E-3"/>
              <c:y val="0.22421205336159236"/>
            </c:manualLayout>
          </c:layout>
        </c:title>
        <c:numFmt formatCode="General" sourceLinked="1"/>
        <c:tickLblPos val="nextTo"/>
        <c:crossAx val="90694784"/>
        <c:crosses val="autoZero"/>
        <c:crossBetween val="between"/>
      </c:valAx>
      <c:spPr>
        <a:ln>
          <a:noFill/>
        </a:ln>
      </c:spPr>
    </c:plotArea>
    <c:legend>
      <c:legendPos val="r"/>
      <c:layout>
        <c:manualLayout>
          <c:xMode val="edge"/>
          <c:yMode val="edge"/>
          <c:x val="9.029215739979915E-2"/>
          <c:y val="0.12054152102757813"/>
          <c:w val="0.9097078426002011"/>
          <c:h val="0.11998974358974358"/>
        </c:manualLayout>
      </c:layout>
      <c:txPr>
        <a:bodyPr/>
        <a:lstStyle/>
        <a:p>
          <a:pPr algn="ctr">
            <a:defRPr sz="1800"/>
          </a:pPr>
          <a:endParaRPr lang="en-US"/>
        </a:p>
      </c:txPr>
    </c:legend>
    <c:plotVisOnly val="1"/>
    <c:dispBlanksAs val="gap"/>
  </c:chart>
  <c:spPr>
    <a:solidFill>
      <a:schemeClr val="bg1"/>
    </a:solidFill>
    <a:ln>
      <a:solidFill>
        <a:schemeClr val="bg1"/>
      </a:solidFill>
    </a:ln>
  </c:spPr>
  <c:txPr>
    <a:bodyPr/>
    <a:lstStyle/>
    <a:p>
      <a:pPr algn="ctr">
        <a:defRPr lang="en-US" sz="1600" b="0" i="0" u="none" strike="noStrike" kern="1200" baseline="0">
          <a:solidFill>
            <a:prstClr val="black"/>
          </a:solidFill>
          <a:latin typeface="+mn-lt"/>
          <a:ea typeface="+mn-ea"/>
          <a:cs typeface="+mn-cs"/>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658234908136482"/>
          <c:y val="0.15075963781802024"/>
          <c:w val="0.86871587926509219"/>
          <c:h val="0.56665717698033558"/>
        </c:manualLayout>
      </c:layout>
      <c:barChart>
        <c:barDir val="col"/>
        <c:grouping val="stacked"/>
        <c:ser>
          <c:idx val="0"/>
          <c:order val="0"/>
          <c:tx>
            <c:strRef>
              <c:f>eventosENERGIA!$A$98</c:f>
              <c:strCache>
                <c:ptCount val="1"/>
                <c:pt idx="0">
                  <c:v>L1</c:v>
                </c:pt>
              </c:strCache>
            </c:strRef>
          </c:tx>
          <c:spPr>
            <a:solidFill>
              <a:srgbClr val="00B050"/>
            </a:solidFill>
            <a:ln w="3175">
              <a:noFill/>
            </a:ln>
          </c:spPr>
          <c:cat>
            <c:strRef>
              <c:f>eventosENERGIA!$B$87:$EX$87</c:f>
              <c:strCache>
                <c:ptCount val="146"/>
                <c:pt idx="5">
                  <c:v>Astar</c:v>
                </c:pt>
                <c:pt idx="20">
                  <c:v>Hmmer</c:v>
                </c:pt>
                <c:pt idx="34">
                  <c:v>Ommet</c:v>
                </c:pt>
                <c:pt idx="46">
                  <c:v>FT</c:v>
                </c:pt>
                <c:pt idx="61">
                  <c:v>LU</c:v>
                </c:pt>
                <c:pt idx="76">
                  <c:v>MG</c:v>
                </c:pt>
                <c:pt idx="90">
                  <c:v>Apache</c:v>
                </c:pt>
                <c:pt idx="104">
                  <c:v>Jbb</c:v>
                </c:pt>
                <c:pt idx="118">
                  <c:v>OLTP</c:v>
                </c:pt>
                <c:pt idx="132">
                  <c:v>Zeus</c:v>
                </c:pt>
                <c:pt idx="145">
                  <c:v>Average</c:v>
                </c:pt>
              </c:strCache>
            </c:strRef>
          </c:cat>
          <c:val>
            <c:numRef>
              <c:f>eventosENERGIA!$B$98:$EX$98</c:f>
              <c:numCache>
                <c:formatCode>General</c:formatCode>
                <c:ptCount val="153"/>
                <c:pt idx="0">
                  <c:v>0.81927404721939845</c:v>
                </c:pt>
                <c:pt idx="1">
                  <c:v>0.81343633294765638</c:v>
                </c:pt>
                <c:pt idx="2">
                  <c:v>0.81331350485813747</c:v>
                </c:pt>
                <c:pt idx="3">
                  <c:v>0.81461875926553318</c:v>
                </c:pt>
                <c:pt idx="4">
                  <c:v>0.81306827532570591</c:v>
                </c:pt>
                <c:pt idx="5">
                  <c:v>0.82219049791903387</c:v>
                </c:pt>
                <c:pt idx="6">
                  <c:v>0.8125291783401638</c:v>
                </c:pt>
                <c:pt idx="7">
                  <c:v>0.84591450304137683</c:v>
                </c:pt>
                <c:pt idx="8">
                  <c:v>0.81543642315357578</c:v>
                </c:pt>
                <c:pt idx="9">
                  <c:v>0.92917776649334161</c:v>
                </c:pt>
                <c:pt idx="10">
                  <c:v>0.82279015031868574</c:v>
                </c:pt>
                <c:pt idx="11">
                  <c:v>1.0577223974303291</c:v>
                </c:pt>
                <c:pt idx="12">
                  <c:v>0.82719864063701454</c:v>
                </c:pt>
                <c:pt idx="14">
                  <c:v>0.91060643261540242</c:v>
                </c:pt>
                <c:pt idx="15">
                  <c:v>0.91313447602272979</c:v>
                </c:pt>
                <c:pt idx="16">
                  <c:v>0.91347357462957723</c:v>
                </c:pt>
                <c:pt idx="17">
                  <c:v>0.91237802444597704</c:v>
                </c:pt>
                <c:pt idx="18">
                  <c:v>0.91186928950178814</c:v>
                </c:pt>
                <c:pt idx="19">
                  <c:v>0.91562909238204193</c:v>
                </c:pt>
                <c:pt idx="20">
                  <c:v>0.91278568231758805</c:v>
                </c:pt>
                <c:pt idx="21">
                  <c:v>0.91958155219610638</c:v>
                </c:pt>
                <c:pt idx="22">
                  <c:v>0.91670384475159705</c:v>
                </c:pt>
                <c:pt idx="23">
                  <c:v>0.93049705050288023</c:v>
                </c:pt>
                <c:pt idx="24">
                  <c:v>0.91917329477202503</c:v>
                </c:pt>
                <c:pt idx="25">
                  <c:v>1.0479430327669919</c:v>
                </c:pt>
                <c:pt idx="26">
                  <c:v>0.91998495527726531</c:v>
                </c:pt>
                <c:pt idx="28">
                  <c:v>0.59193172485083989</c:v>
                </c:pt>
                <c:pt idx="29">
                  <c:v>0.59877112280020073</c:v>
                </c:pt>
                <c:pt idx="30">
                  <c:v>0.57446916502544376</c:v>
                </c:pt>
                <c:pt idx="31">
                  <c:v>0.60592526822017656</c:v>
                </c:pt>
                <c:pt idx="32">
                  <c:v>0.57476138044766356</c:v>
                </c:pt>
                <c:pt idx="33">
                  <c:v>0.61610507960144978</c:v>
                </c:pt>
                <c:pt idx="34">
                  <c:v>0.57687260551470743</c:v>
                </c:pt>
                <c:pt idx="35">
                  <c:v>0.62921887155852385</c:v>
                </c:pt>
                <c:pt idx="36">
                  <c:v>0.58472011755692499</c:v>
                </c:pt>
                <c:pt idx="37">
                  <c:v>0.66032081004188425</c:v>
                </c:pt>
                <c:pt idx="38">
                  <c:v>0.60016407171290709</c:v>
                </c:pt>
                <c:pt idx="39">
                  <c:v>0.7715498183731897</c:v>
                </c:pt>
                <c:pt idx="40">
                  <c:v>0.61404929760683125</c:v>
                </c:pt>
                <c:pt idx="42">
                  <c:v>0.42859644826378862</c:v>
                </c:pt>
                <c:pt idx="43">
                  <c:v>0.31969864776706336</c:v>
                </c:pt>
                <c:pt idx="44">
                  <c:v>0.28838654839306715</c:v>
                </c:pt>
                <c:pt idx="45">
                  <c:v>0.31994321366456824</c:v>
                </c:pt>
                <c:pt idx="46">
                  <c:v>0.2880855246013706</c:v>
                </c:pt>
                <c:pt idx="47">
                  <c:v>0.33836487010349475</c:v>
                </c:pt>
                <c:pt idx="48">
                  <c:v>0.28773602020662709</c:v>
                </c:pt>
                <c:pt idx="49">
                  <c:v>0.42597665351297564</c:v>
                </c:pt>
                <c:pt idx="50">
                  <c:v>0.2934982672209544</c:v>
                </c:pt>
                <c:pt idx="51">
                  <c:v>0.42075281889415439</c:v>
                </c:pt>
                <c:pt idx="52">
                  <c:v>0.30521937715428227</c:v>
                </c:pt>
                <c:pt idx="53">
                  <c:v>0.44907121040164377</c:v>
                </c:pt>
                <c:pt idx="54">
                  <c:v>0.31475700535115436</c:v>
                </c:pt>
                <c:pt idx="56">
                  <c:v>0.43738410075826867</c:v>
                </c:pt>
                <c:pt idx="57">
                  <c:v>0.37957203085045282</c:v>
                </c:pt>
                <c:pt idx="58">
                  <c:v>0.37659175345168278</c:v>
                </c:pt>
                <c:pt idx="59">
                  <c:v>0.39134909267962736</c:v>
                </c:pt>
                <c:pt idx="60">
                  <c:v>0.37700622117267596</c:v>
                </c:pt>
                <c:pt idx="61">
                  <c:v>0.44114133505004416</c:v>
                </c:pt>
                <c:pt idx="62">
                  <c:v>0.37937345415256513</c:v>
                </c:pt>
                <c:pt idx="63">
                  <c:v>0.46289671578249381</c:v>
                </c:pt>
                <c:pt idx="64">
                  <c:v>0.3902948781823779</c:v>
                </c:pt>
                <c:pt idx="65">
                  <c:v>0.46662516251138292</c:v>
                </c:pt>
                <c:pt idx="66">
                  <c:v>0.41458140140253541</c:v>
                </c:pt>
                <c:pt idx="67">
                  <c:v>0.50204809303131204</c:v>
                </c:pt>
                <c:pt idx="68">
                  <c:v>0.4211948897343547</c:v>
                </c:pt>
                <c:pt idx="70">
                  <c:v>0.41244130238323728</c:v>
                </c:pt>
                <c:pt idx="71">
                  <c:v>0.24630072186527774</c:v>
                </c:pt>
                <c:pt idx="72">
                  <c:v>0.2467008513316864</c:v>
                </c:pt>
                <c:pt idx="73">
                  <c:v>0.24165507183581619</c:v>
                </c:pt>
                <c:pt idx="74">
                  <c:v>0.24834205974018017</c:v>
                </c:pt>
                <c:pt idx="75">
                  <c:v>0.35798340575900667</c:v>
                </c:pt>
                <c:pt idx="76">
                  <c:v>0.25184636648606734</c:v>
                </c:pt>
                <c:pt idx="77">
                  <c:v>0.38119811519162045</c:v>
                </c:pt>
                <c:pt idx="78">
                  <c:v>0.2630461685378675</c:v>
                </c:pt>
                <c:pt idx="79">
                  <c:v>0.40076269940934578</c:v>
                </c:pt>
                <c:pt idx="80">
                  <c:v>0.29592224766409814</c:v>
                </c:pt>
                <c:pt idx="81">
                  <c:v>0.42492651382940233</c:v>
                </c:pt>
                <c:pt idx="82">
                  <c:v>0.31239034959408374</c:v>
                </c:pt>
                <c:pt idx="84">
                  <c:v>0.24085663440874122</c:v>
                </c:pt>
                <c:pt idx="85">
                  <c:v>0.24577553750442657</c:v>
                </c:pt>
                <c:pt idx="86">
                  <c:v>0.25130324023148976</c:v>
                </c:pt>
                <c:pt idx="87">
                  <c:v>0.26238779535239853</c:v>
                </c:pt>
                <c:pt idx="88">
                  <c:v>0.26644777691670041</c:v>
                </c:pt>
                <c:pt idx="89">
                  <c:v>0.24180847292730451</c:v>
                </c:pt>
                <c:pt idx="90">
                  <c:v>0.2903088073011445</c:v>
                </c:pt>
                <c:pt idx="91">
                  <c:v>0.29592123466371167</c:v>
                </c:pt>
                <c:pt idx="92">
                  <c:v>0.27182557229598237</c:v>
                </c:pt>
                <c:pt idx="93">
                  <c:v>0.31719423416729264</c:v>
                </c:pt>
                <c:pt idx="94">
                  <c:v>0.33923485485851634</c:v>
                </c:pt>
                <c:pt idx="95">
                  <c:v>0.34732506009731562</c:v>
                </c:pt>
                <c:pt idx="96">
                  <c:v>0.33797586583337003</c:v>
                </c:pt>
                <c:pt idx="98">
                  <c:v>0.31262176085929344</c:v>
                </c:pt>
                <c:pt idx="99">
                  <c:v>0.29422047210569913</c:v>
                </c:pt>
                <c:pt idx="100">
                  <c:v>0.29837341437983156</c:v>
                </c:pt>
                <c:pt idx="101">
                  <c:v>0.29636342796990361</c:v>
                </c:pt>
                <c:pt idx="102">
                  <c:v>0.29821500267876899</c:v>
                </c:pt>
                <c:pt idx="103">
                  <c:v>0.30940029354586229</c:v>
                </c:pt>
                <c:pt idx="104">
                  <c:v>0.29823779718383125</c:v>
                </c:pt>
                <c:pt idx="105">
                  <c:v>0.33774667021360033</c:v>
                </c:pt>
                <c:pt idx="106">
                  <c:v>0.30005613762664435</c:v>
                </c:pt>
                <c:pt idx="107">
                  <c:v>0.38035062322129787</c:v>
                </c:pt>
                <c:pt idx="108">
                  <c:v>0.30511161619493776</c:v>
                </c:pt>
                <c:pt idx="109">
                  <c:v>0.44956241194350877</c:v>
                </c:pt>
                <c:pt idx="110">
                  <c:v>0.31300212791000342</c:v>
                </c:pt>
                <c:pt idx="112">
                  <c:v>0.1921458186238969</c:v>
                </c:pt>
                <c:pt idx="113">
                  <c:v>0.18380552324718341</c:v>
                </c:pt>
                <c:pt idx="114">
                  <c:v>0.18227467122705232</c:v>
                </c:pt>
                <c:pt idx="115">
                  <c:v>0.17693411871028289</c:v>
                </c:pt>
                <c:pt idx="116">
                  <c:v>0.17992256588030786</c:v>
                </c:pt>
                <c:pt idx="117">
                  <c:v>0.17763628083556043</c:v>
                </c:pt>
                <c:pt idx="118">
                  <c:v>0.17805477538141609</c:v>
                </c:pt>
                <c:pt idx="119">
                  <c:v>0.19765504748249266</c:v>
                </c:pt>
                <c:pt idx="120">
                  <c:v>0.18823298880771816</c:v>
                </c:pt>
                <c:pt idx="121">
                  <c:v>0.21908290841375808</c:v>
                </c:pt>
                <c:pt idx="122">
                  <c:v>0.20657635441814423</c:v>
                </c:pt>
                <c:pt idx="123">
                  <c:v>0.29387761031050974</c:v>
                </c:pt>
                <c:pt idx="124">
                  <c:v>0.20193878530234816</c:v>
                </c:pt>
                <c:pt idx="126">
                  <c:v>0.19036307567555269</c:v>
                </c:pt>
                <c:pt idx="127">
                  <c:v>0.16167911421593667</c:v>
                </c:pt>
                <c:pt idx="128">
                  <c:v>0.16946079954978546</c:v>
                </c:pt>
                <c:pt idx="129">
                  <c:v>0.16353069525065317</c:v>
                </c:pt>
                <c:pt idx="130">
                  <c:v>0.16886681352249758</c:v>
                </c:pt>
                <c:pt idx="131">
                  <c:v>0.16891700401078061</c:v>
                </c:pt>
                <c:pt idx="132">
                  <c:v>0.17221280015483553</c:v>
                </c:pt>
                <c:pt idx="133">
                  <c:v>0.18386303212147057</c:v>
                </c:pt>
                <c:pt idx="134">
                  <c:v>0.17902093279332759</c:v>
                </c:pt>
                <c:pt idx="135">
                  <c:v>0.2142895117088271</c:v>
                </c:pt>
                <c:pt idx="136">
                  <c:v>0.18703132947181741</c:v>
                </c:pt>
                <c:pt idx="137">
                  <c:v>0.26584210063949532</c:v>
                </c:pt>
                <c:pt idx="138">
                  <c:v>0.19510558713587881</c:v>
                </c:pt>
                <c:pt idx="140">
                  <c:v>0.45362213456584199</c:v>
                </c:pt>
                <c:pt idx="141">
                  <c:v>0.41563939793266275</c:v>
                </c:pt>
                <c:pt idx="142">
                  <c:v>0.41143475230777538</c:v>
                </c:pt>
                <c:pt idx="143">
                  <c:v>0.41850854673949367</c:v>
                </c:pt>
                <c:pt idx="144">
                  <c:v>0.41265849097876595</c:v>
                </c:pt>
                <c:pt idx="145">
                  <c:v>0.43891763321345795</c:v>
                </c:pt>
                <c:pt idx="146">
                  <c:v>0.41599574870389455</c:v>
                </c:pt>
                <c:pt idx="147">
                  <c:v>0.46799723957643719</c:v>
                </c:pt>
                <c:pt idx="148">
                  <c:v>0.420283533092697</c:v>
                </c:pt>
                <c:pt idx="149">
                  <c:v>0.49390535853641643</c:v>
                </c:pt>
                <c:pt idx="150">
                  <c:v>0.43958046979679505</c:v>
                </c:pt>
                <c:pt idx="151">
                  <c:v>0.56098682488236951</c:v>
                </c:pt>
                <c:pt idx="152">
                  <c:v>0.44575975043823024</c:v>
                </c:pt>
              </c:numCache>
            </c:numRef>
          </c:val>
        </c:ser>
        <c:ser>
          <c:idx val="1"/>
          <c:order val="1"/>
          <c:tx>
            <c:strRef>
              <c:f>eventosENERGIA!$A$99</c:f>
              <c:strCache>
                <c:ptCount val="1"/>
                <c:pt idx="0">
                  <c:v>L2</c:v>
                </c:pt>
              </c:strCache>
            </c:strRef>
          </c:tx>
          <c:spPr>
            <a:solidFill>
              <a:srgbClr val="FFC000"/>
            </a:solidFill>
            <a:ln w="3175">
              <a:noFill/>
            </a:ln>
          </c:spPr>
          <c:cat>
            <c:strRef>
              <c:f>eventosENERGIA!$B$87:$EX$87</c:f>
              <c:strCache>
                <c:ptCount val="146"/>
                <c:pt idx="5">
                  <c:v>Astar</c:v>
                </c:pt>
                <c:pt idx="20">
                  <c:v>Hmmer</c:v>
                </c:pt>
                <c:pt idx="34">
                  <c:v>Ommet</c:v>
                </c:pt>
                <c:pt idx="46">
                  <c:v>FT</c:v>
                </c:pt>
                <c:pt idx="61">
                  <c:v>LU</c:v>
                </c:pt>
                <c:pt idx="76">
                  <c:v>MG</c:v>
                </c:pt>
                <c:pt idx="90">
                  <c:v>Apache</c:v>
                </c:pt>
                <c:pt idx="104">
                  <c:v>Jbb</c:v>
                </c:pt>
                <c:pt idx="118">
                  <c:v>OLTP</c:v>
                </c:pt>
                <c:pt idx="132">
                  <c:v>Zeus</c:v>
                </c:pt>
                <c:pt idx="145">
                  <c:v>Average</c:v>
                </c:pt>
              </c:strCache>
            </c:strRef>
          </c:cat>
          <c:val>
            <c:numRef>
              <c:f>eventosENERGIA!$B$99:$EX$99</c:f>
              <c:numCache>
                <c:formatCode>General</c:formatCode>
                <c:ptCount val="153"/>
                <c:pt idx="0">
                  <c:v>6.5286227276147094E-2</c:v>
                </c:pt>
                <c:pt idx="1">
                  <c:v>5.9085653129553398E-2</c:v>
                </c:pt>
                <c:pt idx="2">
                  <c:v>6.3523972849035187E-2</c:v>
                </c:pt>
                <c:pt idx="3">
                  <c:v>5.9213636082035302E-2</c:v>
                </c:pt>
                <c:pt idx="4">
                  <c:v>6.3518943947725434E-2</c:v>
                </c:pt>
                <c:pt idx="5">
                  <c:v>5.9371350244295573E-2</c:v>
                </c:pt>
                <c:pt idx="6">
                  <c:v>6.352728063761251E-2</c:v>
                </c:pt>
                <c:pt idx="7">
                  <c:v>5.9124450876580283E-2</c:v>
                </c:pt>
                <c:pt idx="8">
                  <c:v>6.385724163714912E-2</c:v>
                </c:pt>
                <c:pt idx="9">
                  <c:v>5.7438498598539736E-2</c:v>
                </c:pt>
                <c:pt idx="10">
                  <c:v>6.4653300730261737E-2</c:v>
                </c:pt>
                <c:pt idx="11">
                  <c:v>5.4336803834205187E-2</c:v>
                </c:pt>
                <c:pt idx="12">
                  <c:v>6.5306313655153894E-2</c:v>
                </c:pt>
                <c:pt idx="14">
                  <c:v>1.5883068134205921E-2</c:v>
                </c:pt>
                <c:pt idx="15">
                  <c:v>9.1765272357274691E-3</c:v>
                </c:pt>
                <c:pt idx="16">
                  <c:v>1.0269703952772153E-2</c:v>
                </c:pt>
                <c:pt idx="17">
                  <c:v>9.4295668647510732E-3</c:v>
                </c:pt>
                <c:pt idx="18">
                  <c:v>1.0263945317624779E-2</c:v>
                </c:pt>
                <c:pt idx="19">
                  <c:v>9.8301727555806309E-3</c:v>
                </c:pt>
                <c:pt idx="20">
                  <c:v>1.0281802569678807E-2</c:v>
                </c:pt>
                <c:pt idx="21">
                  <c:v>1.1250829385975224E-2</c:v>
                </c:pt>
                <c:pt idx="22">
                  <c:v>1.0467031932775544E-2</c:v>
                </c:pt>
                <c:pt idx="23">
                  <c:v>7.9978450118701472E-3</c:v>
                </c:pt>
                <c:pt idx="24">
                  <c:v>1.1157235655209964E-2</c:v>
                </c:pt>
                <c:pt idx="25">
                  <c:v>5.1352356581722079E-3</c:v>
                </c:pt>
                <c:pt idx="26">
                  <c:v>1.169878831554457E-2</c:v>
                </c:pt>
                <c:pt idx="28">
                  <c:v>8.1748697434183601E-2</c:v>
                </c:pt>
                <c:pt idx="29">
                  <c:v>6.1991098449308932E-2</c:v>
                </c:pt>
                <c:pt idx="30">
                  <c:v>6.5744890857921276E-2</c:v>
                </c:pt>
                <c:pt idx="31">
                  <c:v>6.1786708114739443E-2</c:v>
                </c:pt>
                <c:pt idx="32">
                  <c:v>6.5829478118329274E-2</c:v>
                </c:pt>
                <c:pt idx="33">
                  <c:v>6.0693810416411038E-2</c:v>
                </c:pt>
                <c:pt idx="34">
                  <c:v>6.652493090952058E-2</c:v>
                </c:pt>
                <c:pt idx="35">
                  <c:v>5.6145565885207097E-2</c:v>
                </c:pt>
                <c:pt idx="36">
                  <c:v>6.8938281364234771E-2</c:v>
                </c:pt>
                <c:pt idx="37">
                  <c:v>4.7228820454192987E-2</c:v>
                </c:pt>
                <c:pt idx="38">
                  <c:v>7.3138621024226816E-2</c:v>
                </c:pt>
                <c:pt idx="39">
                  <c:v>4.2893776806555636E-2</c:v>
                </c:pt>
                <c:pt idx="40">
                  <c:v>7.76193460339238E-2</c:v>
                </c:pt>
                <c:pt idx="42">
                  <c:v>0.17920034520845274</c:v>
                </c:pt>
                <c:pt idx="43">
                  <c:v>0.10647159112846308</c:v>
                </c:pt>
                <c:pt idx="44">
                  <c:v>0.10866283520319851</c:v>
                </c:pt>
                <c:pt idx="45">
                  <c:v>0.10848981426134856</c:v>
                </c:pt>
                <c:pt idx="46">
                  <c:v>0.1086504915189876</c:v>
                </c:pt>
                <c:pt idx="47">
                  <c:v>0.11837666626620688</c:v>
                </c:pt>
                <c:pt idx="48">
                  <c:v>0.1086862163435617</c:v>
                </c:pt>
                <c:pt idx="49">
                  <c:v>0.15471461499392974</c:v>
                </c:pt>
                <c:pt idx="50">
                  <c:v>0.11079036556902548</c:v>
                </c:pt>
                <c:pt idx="51">
                  <c:v>0.10342856081681255</c:v>
                </c:pt>
                <c:pt idx="52">
                  <c:v>0.11619555451432675</c:v>
                </c:pt>
                <c:pt idx="53">
                  <c:v>5.3500809144978283E-2</c:v>
                </c:pt>
                <c:pt idx="54">
                  <c:v>0.12037186710712412</c:v>
                </c:pt>
                <c:pt idx="56">
                  <c:v>0.14193661005749117</c:v>
                </c:pt>
                <c:pt idx="57">
                  <c:v>0.10432597922640058</c:v>
                </c:pt>
                <c:pt idx="58">
                  <c:v>0.11102357584632272</c:v>
                </c:pt>
                <c:pt idx="59">
                  <c:v>0.10650171905082234</c:v>
                </c:pt>
                <c:pt idx="60">
                  <c:v>0.1111156582206749</c:v>
                </c:pt>
                <c:pt idx="61">
                  <c:v>0.12141318488051943</c:v>
                </c:pt>
                <c:pt idx="62">
                  <c:v>0.11183627741130267</c:v>
                </c:pt>
                <c:pt idx="63">
                  <c:v>0.12271447329966162</c:v>
                </c:pt>
                <c:pt idx="64">
                  <c:v>0.1149806648320081</c:v>
                </c:pt>
                <c:pt idx="65">
                  <c:v>7.965219190484267E-2</c:v>
                </c:pt>
                <c:pt idx="66">
                  <c:v>0.12274556626658696</c:v>
                </c:pt>
                <c:pt idx="67">
                  <c:v>2.6028801293079076E-2</c:v>
                </c:pt>
                <c:pt idx="68">
                  <c:v>0.1249270547163626</c:v>
                </c:pt>
                <c:pt idx="70">
                  <c:v>9.1642783216566479E-2</c:v>
                </c:pt>
                <c:pt idx="71">
                  <c:v>3.8027741895489554E-2</c:v>
                </c:pt>
                <c:pt idx="72">
                  <c:v>4.0957132215422284E-2</c:v>
                </c:pt>
                <c:pt idx="73">
                  <c:v>3.7474050851599057E-2</c:v>
                </c:pt>
                <c:pt idx="74">
                  <c:v>4.1120668505631862E-2</c:v>
                </c:pt>
                <c:pt idx="75">
                  <c:v>4.3656025451535359E-2</c:v>
                </c:pt>
                <c:pt idx="76">
                  <c:v>4.1931179267569438E-2</c:v>
                </c:pt>
                <c:pt idx="77">
                  <c:v>4.1903208151048379E-2</c:v>
                </c:pt>
                <c:pt idx="78">
                  <c:v>4.5219624799275347E-2</c:v>
                </c:pt>
                <c:pt idx="79">
                  <c:v>2.8605373600404133E-2</c:v>
                </c:pt>
                <c:pt idx="80">
                  <c:v>5.2540236146791867E-2</c:v>
                </c:pt>
                <c:pt idx="81">
                  <c:v>1.5089829341748483E-2</c:v>
                </c:pt>
                <c:pt idx="82">
                  <c:v>5.7897071226254287E-2</c:v>
                </c:pt>
                <c:pt idx="84">
                  <c:v>0.19740645986996205</c:v>
                </c:pt>
                <c:pt idx="85">
                  <c:v>0.14645489183430083</c:v>
                </c:pt>
                <c:pt idx="86">
                  <c:v>0.1390740111504819</c:v>
                </c:pt>
                <c:pt idx="87">
                  <c:v>0.14849697215250626</c:v>
                </c:pt>
                <c:pt idx="88">
                  <c:v>0.14090728019057938</c:v>
                </c:pt>
                <c:pt idx="89">
                  <c:v>0.14024206991669819</c:v>
                </c:pt>
                <c:pt idx="90">
                  <c:v>0.14663036327466103</c:v>
                </c:pt>
                <c:pt idx="91">
                  <c:v>0.12495779263320131</c:v>
                </c:pt>
                <c:pt idx="92">
                  <c:v>0.1505446577041771</c:v>
                </c:pt>
                <c:pt idx="93">
                  <c:v>9.0756480642507548E-2</c:v>
                </c:pt>
                <c:pt idx="94">
                  <c:v>0.16978157460185589</c:v>
                </c:pt>
                <c:pt idx="95">
                  <c:v>4.1832143119669776E-2</c:v>
                </c:pt>
                <c:pt idx="96">
                  <c:v>0.18150643608504932</c:v>
                </c:pt>
                <c:pt idx="98">
                  <c:v>0.19043466743137119</c:v>
                </c:pt>
                <c:pt idx="99">
                  <c:v>0.1518523144439774</c:v>
                </c:pt>
                <c:pt idx="100">
                  <c:v>0.15766051535713696</c:v>
                </c:pt>
                <c:pt idx="101">
                  <c:v>0.15177208867730552</c:v>
                </c:pt>
                <c:pt idx="102">
                  <c:v>0.1575632986318512</c:v>
                </c:pt>
                <c:pt idx="103">
                  <c:v>0.1503566108932218</c:v>
                </c:pt>
                <c:pt idx="104">
                  <c:v>0.15765057713667166</c:v>
                </c:pt>
                <c:pt idx="105">
                  <c:v>0.14650425989635374</c:v>
                </c:pt>
                <c:pt idx="106">
                  <c:v>0.15912619515956333</c:v>
                </c:pt>
                <c:pt idx="107">
                  <c:v>0.12150921151155952</c:v>
                </c:pt>
                <c:pt idx="108">
                  <c:v>0.16390666407671392</c:v>
                </c:pt>
                <c:pt idx="109">
                  <c:v>6.861605869378852E-2</c:v>
                </c:pt>
                <c:pt idx="110">
                  <c:v>0.17089268118673157</c:v>
                </c:pt>
                <c:pt idx="112">
                  <c:v>0.21708239660836573</c:v>
                </c:pt>
                <c:pt idx="113">
                  <c:v>0.17286374707795255</c:v>
                </c:pt>
                <c:pt idx="114">
                  <c:v>0.16075223250253531</c:v>
                </c:pt>
                <c:pt idx="115">
                  <c:v>0.16569473319516959</c:v>
                </c:pt>
                <c:pt idx="116">
                  <c:v>0.15849280766502377</c:v>
                </c:pt>
                <c:pt idx="117">
                  <c:v>0.15854861056027664</c:v>
                </c:pt>
                <c:pt idx="118">
                  <c:v>0.15843412835259049</c:v>
                </c:pt>
                <c:pt idx="119">
                  <c:v>0.13928592167263298</c:v>
                </c:pt>
                <c:pt idx="120">
                  <c:v>0.17101571640472094</c:v>
                </c:pt>
                <c:pt idx="121">
                  <c:v>9.9659338037874148E-2</c:v>
                </c:pt>
                <c:pt idx="122">
                  <c:v>0.19143219224290406</c:v>
                </c:pt>
                <c:pt idx="123">
                  <c:v>5.8317724737985736E-2</c:v>
                </c:pt>
                <c:pt idx="124">
                  <c:v>0.19262509158033994</c:v>
                </c:pt>
                <c:pt idx="126">
                  <c:v>0.21768461903777775</c:v>
                </c:pt>
                <c:pt idx="127">
                  <c:v>0.15684498008523645</c:v>
                </c:pt>
                <c:pt idx="128">
                  <c:v>0.15731764584062138</c:v>
                </c:pt>
                <c:pt idx="129">
                  <c:v>0.15426126155157638</c:v>
                </c:pt>
                <c:pt idx="130">
                  <c:v>0.15935305868528207</c:v>
                </c:pt>
                <c:pt idx="131">
                  <c:v>0.15235596197917101</c:v>
                </c:pt>
                <c:pt idx="132">
                  <c:v>0.16393047828582696</c:v>
                </c:pt>
                <c:pt idx="133">
                  <c:v>0.13844000153563235</c:v>
                </c:pt>
                <c:pt idx="134">
                  <c:v>0.17081274846774067</c:v>
                </c:pt>
                <c:pt idx="135">
                  <c:v>0.10690101102508413</c:v>
                </c:pt>
                <c:pt idx="136">
                  <c:v>0.18066032735670715</c:v>
                </c:pt>
                <c:pt idx="137">
                  <c:v>5.379486609462087E-2</c:v>
                </c:pt>
                <c:pt idx="138">
                  <c:v>0.19591969459199982</c:v>
                </c:pt>
                <c:pt idx="140">
                  <c:v>0.13983058742745241</c:v>
                </c:pt>
                <c:pt idx="141">
                  <c:v>0.10070945245064102</c:v>
                </c:pt>
                <c:pt idx="142">
                  <c:v>0.10149865157754476</c:v>
                </c:pt>
                <c:pt idx="143">
                  <c:v>0.10031205508018534</c:v>
                </c:pt>
                <c:pt idx="144">
                  <c:v>0.10168156308017104</c:v>
                </c:pt>
                <c:pt idx="145">
                  <c:v>0.10148444633639161</c:v>
                </c:pt>
                <c:pt idx="146">
                  <c:v>0.10294332341889961</c:v>
                </c:pt>
                <c:pt idx="147">
                  <c:v>9.9504111833022255E-2</c:v>
                </c:pt>
                <c:pt idx="148">
                  <c:v>0.10657525278706702</c:v>
                </c:pt>
                <c:pt idx="149">
                  <c:v>7.4317733160368757E-2</c:v>
                </c:pt>
                <c:pt idx="150">
                  <c:v>0.11462112726155851</c:v>
                </c:pt>
                <c:pt idx="151">
                  <c:v>4.1954604872480386E-2</c:v>
                </c:pt>
                <c:pt idx="152">
                  <c:v>0.11987643444984838</c:v>
                </c:pt>
              </c:numCache>
            </c:numRef>
          </c:val>
        </c:ser>
        <c:ser>
          <c:idx val="2"/>
          <c:order val="2"/>
          <c:tx>
            <c:strRef>
              <c:f>eventosENERGIA!$A$100</c:f>
              <c:strCache>
                <c:ptCount val="1"/>
                <c:pt idx="0">
                  <c:v>LLC</c:v>
                </c:pt>
              </c:strCache>
            </c:strRef>
          </c:tx>
          <c:spPr>
            <a:solidFill>
              <a:schemeClr val="accent5"/>
            </a:solidFill>
            <a:ln w="3175">
              <a:noFill/>
            </a:ln>
          </c:spPr>
          <c:cat>
            <c:strRef>
              <c:f>eventosENERGIA!$B$87:$EX$87</c:f>
              <c:strCache>
                <c:ptCount val="146"/>
                <c:pt idx="5">
                  <c:v>Astar</c:v>
                </c:pt>
                <c:pt idx="20">
                  <c:v>Hmmer</c:v>
                </c:pt>
                <c:pt idx="34">
                  <c:v>Ommet</c:v>
                </c:pt>
                <c:pt idx="46">
                  <c:v>FT</c:v>
                </c:pt>
                <c:pt idx="61">
                  <c:v>LU</c:v>
                </c:pt>
                <c:pt idx="76">
                  <c:v>MG</c:v>
                </c:pt>
                <c:pt idx="90">
                  <c:v>Apache</c:v>
                </c:pt>
                <c:pt idx="104">
                  <c:v>Jbb</c:v>
                </c:pt>
                <c:pt idx="118">
                  <c:v>OLTP</c:v>
                </c:pt>
                <c:pt idx="132">
                  <c:v>Zeus</c:v>
                </c:pt>
                <c:pt idx="145">
                  <c:v>Average</c:v>
                </c:pt>
              </c:strCache>
            </c:strRef>
          </c:cat>
          <c:val>
            <c:numRef>
              <c:f>eventosENERGIA!$B$100:$EX$100</c:f>
              <c:numCache>
                <c:formatCode>General</c:formatCode>
                <c:ptCount val="153"/>
                <c:pt idx="0">
                  <c:v>1.4313580048339802E-2</c:v>
                </c:pt>
                <c:pt idx="1">
                  <c:v>1.4644256587359081E-2</c:v>
                </c:pt>
                <c:pt idx="2">
                  <c:v>1.4636611138570158E-2</c:v>
                </c:pt>
                <c:pt idx="3">
                  <c:v>1.5557950605114175E-2</c:v>
                </c:pt>
                <c:pt idx="4">
                  <c:v>1.4634647144792984E-2</c:v>
                </c:pt>
                <c:pt idx="5">
                  <c:v>2.3031926148241039E-2</c:v>
                </c:pt>
                <c:pt idx="6">
                  <c:v>1.4628762255154512E-2</c:v>
                </c:pt>
                <c:pt idx="7">
                  <c:v>4.9755116109056259E-2</c:v>
                </c:pt>
                <c:pt idx="8">
                  <c:v>1.4679896397883955E-2</c:v>
                </c:pt>
                <c:pt idx="9">
                  <c:v>0.13081957600460631</c:v>
                </c:pt>
                <c:pt idx="10">
                  <c:v>1.4805941351796307E-2</c:v>
                </c:pt>
                <c:pt idx="11">
                  <c:v>0.26508349359984412</c:v>
                </c:pt>
                <c:pt idx="12">
                  <c:v>1.4897087309552165E-2</c:v>
                </c:pt>
                <c:pt idx="14">
                  <c:v>1.2384224389961179E-2</c:v>
                </c:pt>
                <c:pt idx="15">
                  <c:v>1.2680356724458981E-2</c:v>
                </c:pt>
                <c:pt idx="16">
                  <c:v>1.2719857734826262E-2</c:v>
                </c:pt>
                <c:pt idx="17">
                  <c:v>1.3401111500451075E-2</c:v>
                </c:pt>
                <c:pt idx="18">
                  <c:v>1.2717042043627261E-2</c:v>
                </c:pt>
                <c:pt idx="19">
                  <c:v>1.831642492736902E-2</c:v>
                </c:pt>
                <c:pt idx="20">
                  <c:v>1.2721303528912452E-2</c:v>
                </c:pt>
                <c:pt idx="21">
                  <c:v>2.8049874908221403E-2</c:v>
                </c:pt>
                <c:pt idx="22">
                  <c:v>1.2770419222479111E-2</c:v>
                </c:pt>
                <c:pt idx="23">
                  <c:v>3.9663109202246541E-2</c:v>
                </c:pt>
                <c:pt idx="24">
                  <c:v>1.2880980684420401E-2</c:v>
                </c:pt>
                <c:pt idx="25">
                  <c:v>0.1139393381405566</c:v>
                </c:pt>
                <c:pt idx="26">
                  <c:v>1.2919414180824037E-2</c:v>
                </c:pt>
                <c:pt idx="28">
                  <c:v>9.026275624083907E-2</c:v>
                </c:pt>
                <c:pt idx="29">
                  <c:v>0.12921654528074741</c:v>
                </c:pt>
                <c:pt idx="30">
                  <c:v>9.1327917858680163E-2</c:v>
                </c:pt>
                <c:pt idx="31">
                  <c:v>0.13539886550984803</c:v>
                </c:pt>
                <c:pt idx="32">
                  <c:v>9.1357607193915447E-2</c:v>
                </c:pt>
                <c:pt idx="33">
                  <c:v>0.1483494224707485</c:v>
                </c:pt>
                <c:pt idx="34">
                  <c:v>9.1672930568172911E-2</c:v>
                </c:pt>
                <c:pt idx="35">
                  <c:v>0.17509128517180186</c:v>
                </c:pt>
                <c:pt idx="36">
                  <c:v>9.2706013585595506E-2</c:v>
                </c:pt>
                <c:pt idx="37">
                  <c:v>0.23846255256721022</c:v>
                </c:pt>
                <c:pt idx="38">
                  <c:v>9.4615631085634699E-2</c:v>
                </c:pt>
                <c:pt idx="39">
                  <c:v>0.48726979742203297</c:v>
                </c:pt>
                <c:pt idx="40">
                  <c:v>9.639618467701476E-2</c:v>
                </c:pt>
                <c:pt idx="42">
                  <c:v>5.1063621274045901E-2</c:v>
                </c:pt>
                <c:pt idx="43">
                  <c:v>3.5440704423822064E-2</c:v>
                </c:pt>
                <c:pt idx="44">
                  <c:v>3.3484786230712008E-2</c:v>
                </c:pt>
                <c:pt idx="45">
                  <c:v>5.1925540058195253E-2</c:v>
                </c:pt>
                <c:pt idx="46">
                  <c:v>3.3523153235217602E-2</c:v>
                </c:pt>
                <c:pt idx="47">
                  <c:v>0.12480161359906118</c:v>
                </c:pt>
                <c:pt idx="48">
                  <c:v>3.3453668091202281E-2</c:v>
                </c:pt>
                <c:pt idx="49">
                  <c:v>0.39518036781234561</c:v>
                </c:pt>
                <c:pt idx="50">
                  <c:v>3.4083348604672888E-2</c:v>
                </c:pt>
                <c:pt idx="51">
                  <c:v>0.53275255724013892</c:v>
                </c:pt>
                <c:pt idx="52">
                  <c:v>3.5344721494480487E-2</c:v>
                </c:pt>
                <c:pt idx="53">
                  <c:v>0.69814423292890582</c:v>
                </c:pt>
                <c:pt idx="54">
                  <c:v>3.6397854257366594E-2</c:v>
                </c:pt>
                <c:pt idx="56">
                  <c:v>9.2439526911069048E-2</c:v>
                </c:pt>
                <c:pt idx="57">
                  <c:v>8.5247010416994187E-2</c:v>
                </c:pt>
                <c:pt idx="58">
                  <c:v>8.5297788315899237E-2</c:v>
                </c:pt>
                <c:pt idx="59">
                  <c:v>0.10646491535890776</c:v>
                </c:pt>
                <c:pt idx="60">
                  <c:v>8.5354744661935142E-2</c:v>
                </c:pt>
                <c:pt idx="61">
                  <c:v>0.31731707388248337</c:v>
                </c:pt>
                <c:pt idx="62">
                  <c:v>8.5731670771217516E-2</c:v>
                </c:pt>
                <c:pt idx="63">
                  <c:v>0.38258547150378164</c:v>
                </c:pt>
                <c:pt idx="64">
                  <c:v>8.7382071729608338E-2</c:v>
                </c:pt>
                <c:pt idx="65">
                  <c:v>0.43302988394486347</c:v>
                </c:pt>
                <c:pt idx="66">
                  <c:v>9.1233646853200984E-2</c:v>
                </c:pt>
                <c:pt idx="67">
                  <c:v>0.554509246049388</c:v>
                </c:pt>
                <c:pt idx="68">
                  <c:v>9.2309893172306368E-2</c:v>
                </c:pt>
                <c:pt idx="70">
                  <c:v>0.13909337037045932</c:v>
                </c:pt>
                <c:pt idx="71">
                  <c:v>0.10083699914718498</c:v>
                </c:pt>
                <c:pt idx="72">
                  <c:v>0.10101207752328251</c:v>
                </c:pt>
                <c:pt idx="73">
                  <c:v>0.10096236660488665</c:v>
                </c:pt>
                <c:pt idx="74">
                  <c:v>0.10156373446219186</c:v>
                </c:pt>
                <c:pt idx="75">
                  <c:v>0.1266887183067342</c:v>
                </c:pt>
                <c:pt idx="76">
                  <c:v>0.10253915882953718</c:v>
                </c:pt>
                <c:pt idx="77">
                  <c:v>0.14051624974698043</c:v>
                </c:pt>
                <c:pt idx="78">
                  <c:v>0.10673501036857318</c:v>
                </c:pt>
                <c:pt idx="79">
                  <c:v>0.16264492120421853</c:v>
                </c:pt>
                <c:pt idx="80">
                  <c:v>0.11653452863218097</c:v>
                </c:pt>
                <c:pt idx="81">
                  <c:v>0.27689436386198807</c:v>
                </c:pt>
                <c:pt idx="82">
                  <c:v>0.12265937487375972</c:v>
                </c:pt>
                <c:pt idx="84">
                  <c:v>0.10092426181094209</c:v>
                </c:pt>
                <c:pt idx="85">
                  <c:v>7.2448619974899056E-2</c:v>
                </c:pt>
                <c:pt idx="86">
                  <c:v>9.118381271205156E-2</c:v>
                </c:pt>
                <c:pt idx="87">
                  <c:v>7.3834410918505886E-2</c:v>
                </c:pt>
                <c:pt idx="88">
                  <c:v>9.2337809565583462E-2</c:v>
                </c:pt>
                <c:pt idx="89">
                  <c:v>8.237257383991492E-2</c:v>
                </c:pt>
                <c:pt idx="90">
                  <c:v>9.5765972034208155E-2</c:v>
                </c:pt>
                <c:pt idx="91">
                  <c:v>0.14062479399704447</c:v>
                </c:pt>
                <c:pt idx="92">
                  <c:v>9.6314031290219509E-2</c:v>
                </c:pt>
                <c:pt idx="93">
                  <c:v>0.27987625525733334</c:v>
                </c:pt>
                <c:pt idx="94">
                  <c:v>0.10569923528492188</c:v>
                </c:pt>
                <c:pt idx="95">
                  <c:v>0.50292696878316256</c:v>
                </c:pt>
                <c:pt idx="96">
                  <c:v>0.11053241786298511</c:v>
                </c:pt>
                <c:pt idx="98">
                  <c:v>9.7497461671825172E-2</c:v>
                </c:pt>
                <c:pt idx="99">
                  <c:v>8.8021683795229261E-2</c:v>
                </c:pt>
                <c:pt idx="100">
                  <c:v>9.3635677177831611E-2</c:v>
                </c:pt>
                <c:pt idx="101">
                  <c:v>9.3507720670477912E-2</c:v>
                </c:pt>
                <c:pt idx="102">
                  <c:v>9.3561945361592069E-2</c:v>
                </c:pt>
                <c:pt idx="103">
                  <c:v>0.12146767605206817</c:v>
                </c:pt>
                <c:pt idx="104">
                  <c:v>9.3516319488839053E-2</c:v>
                </c:pt>
                <c:pt idx="105">
                  <c:v>0.18228976699044699</c:v>
                </c:pt>
                <c:pt idx="106">
                  <c:v>9.403184023412646E-2</c:v>
                </c:pt>
                <c:pt idx="107">
                  <c:v>0.29588271461821186</c:v>
                </c:pt>
                <c:pt idx="108">
                  <c:v>9.5627424299148514E-2</c:v>
                </c:pt>
                <c:pt idx="109">
                  <c:v>0.52861978945415522</c:v>
                </c:pt>
                <c:pt idx="110">
                  <c:v>9.8259125663321567E-2</c:v>
                </c:pt>
                <c:pt idx="112">
                  <c:v>0.10797158936389437</c:v>
                </c:pt>
                <c:pt idx="113">
                  <c:v>8.2692153199289548E-2</c:v>
                </c:pt>
                <c:pt idx="114">
                  <c:v>9.8899969585691166E-2</c:v>
                </c:pt>
                <c:pt idx="115">
                  <c:v>8.1230142403306713E-2</c:v>
                </c:pt>
                <c:pt idx="116">
                  <c:v>9.7492575116241986E-2</c:v>
                </c:pt>
                <c:pt idx="117">
                  <c:v>9.7680543728986546E-2</c:v>
                </c:pt>
                <c:pt idx="118">
                  <c:v>9.6987018033688199E-2</c:v>
                </c:pt>
                <c:pt idx="119">
                  <c:v>0.17137569554009272</c:v>
                </c:pt>
                <c:pt idx="120">
                  <c:v>0.10303456067212886</c:v>
                </c:pt>
                <c:pt idx="121">
                  <c:v>0.32157638529277971</c:v>
                </c:pt>
                <c:pt idx="122">
                  <c:v>0.11229979432904534</c:v>
                </c:pt>
                <c:pt idx="123">
                  <c:v>0.68721262383461956</c:v>
                </c:pt>
                <c:pt idx="124">
                  <c:v>0.11112238452569766</c:v>
                </c:pt>
                <c:pt idx="126">
                  <c:v>0.10480843306533712</c:v>
                </c:pt>
                <c:pt idx="127">
                  <c:v>7.7612530804692437E-2</c:v>
                </c:pt>
                <c:pt idx="128">
                  <c:v>9.1537794159977842E-2</c:v>
                </c:pt>
                <c:pt idx="129">
                  <c:v>7.8996702951123404E-2</c:v>
                </c:pt>
                <c:pt idx="130">
                  <c:v>9.2313809642458874E-2</c:v>
                </c:pt>
                <c:pt idx="131">
                  <c:v>0.10108726584657909</c:v>
                </c:pt>
                <c:pt idx="132">
                  <c:v>9.3929836159710234E-2</c:v>
                </c:pt>
                <c:pt idx="133">
                  <c:v>0.16809190629443496</c:v>
                </c:pt>
                <c:pt idx="134">
                  <c:v>9.6960196408733448E-2</c:v>
                </c:pt>
                <c:pt idx="135">
                  <c:v>0.31466097511865326</c:v>
                </c:pt>
                <c:pt idx="136">
                  <c:v>0.10197510048677684</c:v>
                </c:pt>
                <c:pt idx="137">
                  <c:v>0.59425319490578254</c:v>
                </c:pt>
                <c:pt idx="138">
                  <c:v>0.10741626497698639</c:v>
                </c:pt>
                <c:pt idx="140">
                  <c:v>8.1075882514671321E-2</c:v>
                </c:pt>
                <c:pt idx="141">
                  <c:v>6.9884086035467724E-2</c:v>
                </c:pt>
                <c:pt idx="142">
                  <c:v>7.1373629243752276E-2</c:v>
                </c:pt>
                <c:pt idx="143">
                  <c:v>7.5127972658081701E-2</c:v>
                </c:pt>
                <c:pt idx="144">
                  <c:v>7.1485706842755667E-2</c:v>
                </c:pt>
                <c:pt idx="145">
                  <c:v>0.11611132388021859</c:v>
                </c:pt>
                <c:pt idx="146">
                  <c:v>7.209466397606426E-2</c:v>
                </c:pt>
                <c:pt idx="147">
                  <c:v>0.18335605280742065</c:v>
                </c:pt>
                <c:pt idx="148">
                  <c:v>7.386973885140212E-2</c:v>
                </c:pt>
                <c:pt idx="149">
                  <c:v>0.27493689304502616</c:v>
                </c:pt>
                <c:pt idx="150">
                  <c:v>7.8101700450160669E-2</c:v>
                </c:pt>
                <c:pt idx="151">
                  <c:v>0.47088530489804364</c:v>
                </c:pt>
                <c:pt idx="152">
                  <c:v>8.0291000149981459E-2</c:v>
                </c:pt>
              </c:numCache>
            </c:numRef>
          </c:val>
        </c:ser>
        <c:ser>
          <c:idx val="3"/>
          <c:order val="3"/>
          <c:tx>
            <c:strRef>
              <c:f>eventosENERGIA!$A$101</c:f>
              <c:strCache>
                <c:ptCount val="1"/>
                <c:pt idx="0">
                  <c:v>Directory</c:v>
                </c:pt>
              </c:strCache>
            </c:strRef>
          </c:tx>
          <c:spPr>
            <a:solidFill>
              <a:srgbClr val="FF0000"/>
            </a:solidFill>
            <a:ln w="3175">
              <a:noFill/>
            </a:ln>
          </c:spPr>
          <c:cat>
            <c:strRef>
              <c:f>eventosENERGIA!$B$87:$EX$87</c:f>
              <c:strCache>
                <c:ptCount val="146"/>
                <c:pt idx="5">
                  <c:v>Astar</c:v>
                </c:pt>
                <c:pt idx="20">
                  <c:v>Hmmer</c:v>
                </c:pt>
                <c:pt idx="34">
                  <c:v>Ommet</c:v>
                </c:pt>
                <c:pt idx="46">
                  <c:v>FT</c:v>
                </c:pt>
                <c:pt idx="61">
                  <c:v>LU</c:v>
                </c:pt>
                <c:pt idx="76">
                  <c:v>MG</c:v>
                </c:pt>
                <c:pt idx="90">
                  <c:v>Apache</c:v>
                </c:pt>
                <c:pt idx="104">
                  <c:v>Jbb</c:v>
                </c:pt>
                <c:pt idx="118">
                  <c:v>OLTP</c:v>
                </c:pt>
                <c:pt idx="132">
                  <c:v>Zeus</c:v>
                </c:pt>
                <c:pt idx="145">
                  <c:v>Average</c:v>
                </c:pt>
              </c:strCache>
            </c:strRef>
          </c:cat>
          <c:val>
            <c:numRef>
              <c:f>eventosENERGIA!$B$101:$EX$101</c:f>
              <c:numCache>
                <c:formatCode>General</c:formatCode>
                <c:ptCount val="153"/>
                <c:pt idx="0">
                  <c:v>0</c:v>
                </c:pt>
                <c:pt idx="1">
                  <c:v>2.1117172133848605E-3</c:v>
                </c:pt>
                <c:pt idx="2">
                  <c:v>9.6089234725051814E-4</c:v>
                </c:pt>
                <c:pt idx="3">
                  <c:v>1.6325249319503116E-3</c:v>
                </c:pt>
                <c:pt idx="4">
                  <c:v>7.0838416658364765E-4</c:v>
                </c:pt>
                <c:pt idx="5">
                  <c:v>1.4927939774329513E-3</c:v>
                </c:pt>
                <c:pt idx="6">
                  <c:v>4.4688169722749773E-4</c:v>
                </c:pt>
                <c:pt idx="7">
                  <c:v>2.2713562835669945E-3</c:v>
                </c:pt>
                <c:pt idx="8">
                  <c:v>3.3677072686228381E-4</c:v>
                </c:pt>
                <c:pt idx="9">
                  <c:v>3.6916195808633563E-3</c:v>
                </c:pt>
                <c:pt idx="10">
                  <c:v>2.8041945601017522E-4</c:v>
                </c:pt>
                <c:pt idx="11">
                  <c:v>5.3151595790915411E-3</c:v>
                </c:pt>
                <c:pt idx="12">
                  <c:v>2.7302703927559814E-4</c:v>
                </c:pt>
                <c:pt idx="14">
                  <c:v>0</c:v>
                </c:pt>
                <c:pt idx="15">
                  <c:v>3.0791603913147684E-3</c:v>
                </c:pt>
                <c:pt idx="16">
                  <c:v>1.6778988835244044E-3</c:v>
                </c:pt>
                <c:pt idx="17">
                  <c:v>2.3498950263159991E-3</c:v>
                </c:pt>
                <c:pt idx="18">
                  <c:v>1.2097314123646094E-3</c:v>
                </c:pt>
                <c:pt idx="19">
                  <c:v>1.7783737107448421E-3</c:v>
                </c:pt>
                <c:pt idx="20">
                  <c:v>8.1009903581491082E-4</c:v>
                </c:pt>
                <c:pt idx="21">
                  <c:v>1.6460937632630343E-3</c:v>
                </c:pt>
                <c:pt idx="22">
                  <c:v>5.8309390376682572E-4</c:v>
                </c:pt>
                <c:pt idx="23">
                  <c:v>1.3700216520364556E-3</c:v>
                </c:pt>
                <c:pt idx="24">
                  <c:v>4.6702261798603717E-4</c:v>
                </c:pt>
                <c:pt idx="25">
                  <c:v>2.4670258543540097E-3</c:v>
                </c:pt>
                <c:pt idx="26">
                  <c:v>4.4148500773561611E-4</c:v>
                </c:pt>
                <c:pt idx="28">
                  <c:v>0</c:v>
                </c:pt>
                <c:pt idx="29">
                  <c:v>1.41678391481538E-2</c:v>
                </c:pt>
                <c:pt idx="30">
                  <c:v>4.7267632084284509E-3</c:v>
                </c:pt>
                <c:pt idx="31">
                  <c:v>1.0997075787946805E-2</c:v>
                </c:pt>
                <c:pt idx="32">
                  <c:v>3.4816518101710467E-3</c:v>
                </c:pt>
                <c:pt idx="33">
                  <c:v>8.1793926295415948E-3</c:v>
                </c:pt>
                <c:pt idx="34">
                  <c:v>2.2101991292655583E-3</c:v>
                </c:pt>
                <c:pt idx="35">
                  <c:v>7.4445068320334795E-3</c:v>
                </c:pt>
                <c:pt idx="36">
                  <c:v>1.675478650692744E-3</c:v>
                </c:pt>
                <c:pt idx="37">
                  <c:v>6.7110379740176604E-3</c:v>
                </c:pt>
                <c:pt idx="38">
                  <c:v>1.4102170876641217E-3</c:v>
                </c:pt>
                <c:pt idx="39">
                  <c:v>1.0159556027693906E-2</c:v>
                </c:pt>
                <c:pt idx="40">
                  <c:v>1.3880444695904236E-3</c:v>
                </c:pt>
                <c:pt idx="42">
                  <c:v>0</c:v>
                </c:pt>
                <c:pt idx="43">
                  <c:v>4.9369789318727021E-3</c:v>
                </c:pt>
                <c:pt idx="44">
                  <c:v>3.1701784868271156E-3</c:v>
                </c:pt>
                <c:pt idx="45">
                  <c:v>4.9293724704716014E-3</c:v>
                </c:pt>
                <c:pt idx="46">
                  <c:v>2.3177536927778551E-3</c:v>
                </c:pt>
                <c:pt idx="47">
                  <c:v>7.3349012336553785E-3</c:v>
                </c:pt>
                <c:pt idx="48">
                  <c:v>1.5146941737073641E-3</c:v>
                </c:pt>
                <c:pt idx="49">
                  <c:v>1.7179385820126972E-2</c:v>
                </c:pt>
                <c:pt idx="50">
                  <c:v>1.165008783626153E-3</c:v>
                </c:pt>
                <c:pt idx="51">
                  <c:v>1.4845101284474187E-2</c:v>
                </c:pt>
                <c:pt idx="52">
                  <c:v>9.8934678542954529E-4</c:v>
                </c:pt>
                <c:pt idx="53">
                  <c:v>1.3935649051744924E-2</c:v>
                </c:pt>
                <c:pt idx="54">
                  <c:v>1.0348521151553258E-3</c:v>
                </c:pt>
                <c:pt idx="56">
                  <c:v>0</c:v>
                </c:pt>
                <c:pt idx="57">
                  <c:v>9.6768504748550293E-3</c:v>
                </c:pt>
                <c:pt idx="58">
                  <c:v>5.7274895185706358E-3</c:v>
                </c:pt>
                <c:pt idx="59">
                  <c:v>8.8688054875243946E-3</c:v>
                </c:pt>
                <c:pt idx="60">
                  <c:v>4.2024696159614567E-3</c:v>
                </c:pt>
                <c:pt idx="61">
                  <c:v>1.7614364064192103E-2</c:v>
                </c:pt>
                <c:pt idx="62">
                  <c:v>2.7098173159047908E-3</c:v>
                </c:pt>
                <c:pt idx="63">
                  <c:v>1.6324425495560194E-2</c:v>
                </c:pt>
                <c:pt idx="64">
                  <c:v>2.0463435807911512E-3</c:v>
                </c:pt>
                <c:pt idx="65">
                  <c:v>1.1920373291793735E-2</c:v>
                </c:pt>
                <c:pt idx="66">
                  <c:v>1.7509262530348822E-3</c:v>
                </c:pt>
                <c:pt idx="67">
                  <c:v>1.0993417226855541E-2</c:v>
                </c:pt>
                <c:pt idx="68">
                  <c:v>1.70758189389568E-3</c:v>
                </c:pt>
                <c:pt idx="70">
                  <c:v>0</c:v>
                </c:pt>
                <c:pt idx="71">
                  <c:v>1.1330490073901888E-2</c:v>
                </c:pt>
                <c:pt idx="72">
                  <c:v>6.5419298028896768E-3</c:v>
                </c:pt>
                <c:pt idx="73">
                  <c:v>8.361483563271082E-3</c:v>
                </c:pt>
                <c:pt idx="74">
                  <c:v>4.7675224926281923E-3</c:v>
                </c:pt>
                <c:pt idx="75">
                  <c:v>7.0943586273709463E-3</c:v>
                </c:pt>
                <c:pt idx="76">
                  <c:v>3.1387729118224675E-3</c:v>
                </c:pt>
                <c:pt idx="77">
                  <c:v>6.0248041633614927E-3</c:v>
                </c:pt>
                <c:pt idx="78">
                  <c:v>2.4472558758924117E-3</c:v>
                </c:pt>
                <c:pt idx="79">
                  <c:v>4.4932594113080418E-3</c:v>
                </c:pt>
                <c:pt idx="80">
                  <c:v>2.1745189696947367E-3</c:v>
                </c:pt>
                <c:pt idx="81">
                  <c:v>5.4819729238871186E-3</c:v>
                </c:pt>
                <c:pt idx="82">
                  <c:v>2.2155354736077444E-3</c:v>
                </c:pt>
                <c:pt idx="84">
                  <c:v>0</c:v>
                </c:pt>
                <c:pt idx="85">
                  <c:v>1.4423865603277393E-2</c:v>
                </c:pt>
                <c:pt idx="86">
                  <c:v>2.6029288210030782E-2</c:v>
                </c:pt>
                <c:pt idx="87">
                  <c:v>9.9607887328396049E-3</c:v>
                </c:pt>
                <c:pt idx="88">
                  <c:v>1.882471327117189E-2</c:v>
                </c:pt>
                <c:pt idx="89">
                  <c:v>7.1884387213806376E-3</c:v>
                </c:pt>
                <c:pt idx="90">
                  <c:v>1.460599382106037E-2</c:v>
                </c:pt>
                <c:pt idx="91">
                  <c:v>7.3666483048675209E-3</c:v>
                </c:pt>
                <c:pt idx="92">
                  <c:v>1.3007154352226184E-2</c:v>
                </c:pt>
                <c:pt idx="93">
                  <c:v>8.6896128538488555E-3</c:v>
                </c:pt>
                <c:pt idx="94">
                  <c:v>1.5341753015706623E-2</c:v>
                </c:pt>
                <c:pt idx="95">
                  <c:v>1.0627653744160363E-2</c:v>
                </c:pt>
                <c:pt idx="96">
                  <c:v>1.835245313610686E-2</c:v>
                </c:pt>
                <c:pt idx="98">
                  <c:v>0</c:v>
                </c:pt>
                <c:pt idx="99">
                  <c:v>1.2385891564758847E-2</c:v>
                </c:pt>
                <c:pt idx="100">
                  <c:v>1.2734002869985014E-2</c:v>
                </c:pt>
                <c:pt idx="101">
                  <c:v>9.3520191333979225E-3</c:v>
                </c:pt>
                <c:pt idx="102">
                  <c:v>9.0549057556418566E-3</c:v>
                </c:pt>
                <c:pt idx="103">
                  <c:v>8.0901691776845402E-3</c:v>
                </c:pt>
                <c:pt idx="104">
                  <c:v>6.2763922538809011E-3</c:v>
                </c:pt>
                <c:pt idx="105">
                  <c:v>8.8837835829747962E-3</c:v>
                </c:pt>
                <c:pt idx="106">
                  <c:v>4.501945360491119E-3</c:v>
                </c:pt>
                <c:pt idx="107">
                  <c:v>9.3055893967117637E-3</c:v>
                </c:pt>
                <c:pt idx="108">
                  <c:v>4.1275662528028395E-3</c:v>
                </c:pt>
                <c:pt idx="109">
                  <c:v>1.1758413905192137E-2</c:v>
                </c:pt>
                <c:pt idx="110">
                  <c:v>5.1327822975378136E-3</c:v>
                </c:pt>
                <c:pt idx="112">
                  <c:v>0</c:v>
                </c:pt>
                <c:pt idx="113">
                  <c:v>1.5112180711424335E-2</c:v>
                </c:pt>
                <c:pt idx="114">
                  <c:v>2.4433837979860304E-2</c:v>
                </c:pt>
                <c:pt idx="115">
                  <c:v>1.0023271548695596E-2</c:v>
                </c:pt>
                <c:pt idx="116">
                  <c:v>1.7118972124739344E-2</c:v>
                </c:pt>
                <c:pt idx="117">
                  <c:v>7.6314444756983308E-3</c:v>
                </c:pt>
                <c:pt idx="118">
                  <c:v>1.2729050885436466E-2</c:v>
                </c:pt>
                <c:pt idx="119">
                  <c:v>8.4110018774734945E-3</c:v>
                </c:pt>
                <c:pt idx="120">
                  <c:v>1.2269505307036625E-2</c:v>
                </c:pt>
                <c:pt idx="121">
                  <c:v>9.7447864179382084E-3</c:v>
                </c:pt>
                <c:pt idx="122">
                  <c:v>1.4472333364384608E-2</c:v>
                </c:pt>
                <c:pt idx="123">
                  <c:v>1.4448223183448216E-2</c:v>
                </c:pt>
                <c:pt idx="124">
                  <c:v>1.6016916573616102E-2</c:v>
                </c:pt>
                <c:pt idx="126">
                  <c:v>0</c:v>
                </c:pt>
                <c:pt idx="127">
                  <c:v>1.438003940344478E-2</c:v>
                </c:pt>
                <c:pt idx="128">
                  <c:v>2.3986568051593875E-2</c:v>
                </c:pt>
                <c:pt idx="129">
                  <c:v>9.9391992299051775E-3</c:v>
                </c:pt>
                <c:pt idx="130">
                  <c:v>1.7552204319694432E-2</c:v>
                </c:pt>
                <c:pt idx="131">
                  <c:v>8.0150839791111161E-3</c:v>
                </c:pt>
                <c:pt idx="132">
                  <c:v>1.3461624622210872E-2</c:v>
                </c:pt>
                <c:pt idx="133">
                  <c:v>8.6025013626725069E-3</c:v>
                </c:pt>
                <c:pt idx="134">
                  <c:v>1.180021815041607E-2</c:v>
                </c:pt>
                <c:pt idx="135">
                  <c:v>9.8476479027747327E-3</c:v>
                </c:pt>
                <c:pt idx="136">
                  <c:v>1.234489833155639E-2</c:v>
                </c:pt>
                <c:pt idx="137">
                  <c:v>1.2807294576929621E-2</c:v>
                </c:pt>
                <c:pt idx="138">
                  <c:v>1.4542201265660309E-2</c:v>
                </c:pt>
                <c:pt idx="140">
                  <c:v>0</c:v>
                </c:pt>
                <c:pt idx="141">
                  <c:v>1.0160501351638844E-2</c:v>
                </c:pt>
                <c:pt idx="142">
                  <c:v>1.0998884935896078E-2</c:v>
                </c:pt>
                <c:pt idx="143">
                  <c:v>7.6414435912318486E-3</c:v>
                </c:pt>
                <c:pt idx="144">
                  <c:v>7.9238308661734314E-3</c:v>
                </c:pt>
                <c:pt idx="145">
                  <c:v>7.4419320596812426E-3</c:v>
                </c:pt>
                <c:pt idx="146">
                  <c:v>5.7903525846331226E-3</c:v>
                </c:pt>
                <c:pt idx="147">
                  <c:v>8.4154507485900473E-3</c:v>
                </c:pt>
                <c:pt idx="148">
                  <c:v>4.9832774691801578E-3</c:v>
                </c:pt>
                <c:pt idx="149">
                  <c:v>8.0619049765766979E-3</c:v>
                </c:pt>
                <c:pt idx="150">
                  <c:v>5.3359002134269959E-3</c:v>
                </c:pt>
                <c:pt idx="151">
                  <c:v>9.7994366073357406E-3</c:v>
                </c:pt>
                <c:pt idx="152">
                  <c:v>6.1104879272181473E-3</c:v>
                </c:pt>
              </c:numCache>
            </c:numRef>
          </c:val>
        </c:ser>
        <c:ser>
          <c:idx val="4"/>
          <c:order val="4"/>
          <c:tx>
            <c:strRef>
              <c:f>eventosENERGIA!$A$102</c:f>
              <c:strCache>
                <c:ptCount val="1"/>
                <c:pt idx="0">
                  <c:v>Network</c:v>
                </c:pt>
              </c:strCache>
            </c:strRef>
          </c:tx>
          <c:spPr>
            <a:solidFill>
              <a:schemeClr val="accent6">
                <a:lumMod val="75000"/>
              </a:schemeClr>
            </a:solidFill>
            <a:ln w="3175">
              <a:noFill/>
            </a:ln>
          </c:spPr>
          <c:cat>
            <c:strRef>
              <c:f>eventosENERGIA!$B$87:$EX$87</c:f>
              <c:strCache>
                <c:ptCount val="146"/>
                <c:pt idx="5">
                  <c:v>Astar</c:v>
                </c:pt>
                <c:pt idx="20">
                  <c:v>Hmmer</c:v>
                </c:pt>
                <c:pt idx="34">
                  <c:v>Ommet</c:v>
                </c:pt>
                <c:pt idx="46">
                  <c:v>FT</c:v>
                </c:pt>
                <c:pt idx="61">
                  <c:v>LU</c:v>
                </c:pt>
                <c:pt idx="76">
                  <c:v>MG</c:v>
                </c:pt>
                <c:pt idx="90">
                  <c:v>Apache</c:v>
                </c:pt>
                <c:pt idx="104">
                  <c:v>Jbb</c:v>
                </c:pt>
                <c:pt idx="118">
                  <c:v>OLTP</c:v>
                </c:pt>
                <c:pt idx="132">
                  <c:v>Zeus</c:v>
                </c:pt>
                <c:pt idx="145">
                  <c:v>Average</c:v>
                </c:pt>
              </c:strCache>
            </c:strRef>
          </c:cat>
          <c:val>
            <c:numRef>
              <c:f>eventosENERGIA!$B$102:$EX$102</c:f>
              <c:numCache>
                <c:formatCode>General</c:formatCode>
                <c:ptCount val="153"/>
                <c:pt idx="0">
                  <c:v>0.10112614545611463</c:v>
                </c:pt>
                <c:pt idx="1">
                  <c:v>9.4731302708459225E-2</c:v>
                </c:pt>
                <c:pt idx="2">
                  <c:v>8.840556677169524E-2</c:v>
                </c:pt>
                <c:pt idx="3">
                  <c:v>9.5487283438927303E-2</c:v>
                </c:pt>
                <c:pt idx="4">
                  <c:v>8.8404369609046532E-2</c:v>
                </c:pt>
                <c:pt idx="5">
                  <c:v>0.10205411852776973</c:v>
                </c:pt>
                <c:pt idx="6">
                  <c:v>8.8675540838171571E-2</c:v>
                </c:pt>
                <c:pt idx="7">
                  <c:v>0.12723669131301787</c:v>
                </c:pt>
                <c:pt idx="8">
                  <c:v>9.077175081601635E-2</c:v>
                </c:pt>
                <c:pt idx="9">
                  <c:v>0.20336927219471654</c:v>
                </c:pt>
                <c:pt idx="10">
                  <c:v>9.5309644914653838E-2</c:v>
                </c:pt>
                <c:pt idx="11">
                  <c:v>0.34896144355511843</c:v>
                </c:pt>
                <c:pt idx="12">
                  <c:v>9.9700842438809542E-2</c:v>
                </c:pt>
                <c:pt idx="14">
                  <c:v>6.112627486043079E-2</c:v>
                </c:pt>
                <c:pt idx="15">
                  <c:v>3.8638069180124808E-2</c:v>
                </c:pt>
                <c:pt idx="16">
                  <c:v>3.9406730937844275E-2</c:v>
                </c:pt>
                <c:pt idx="17">
                  <c:v>3.9384009502658683E-2</c:v>
                </c:pt>
                <c:pt idx="18">
                  <c:v>3.9351908241482388E-2</c:v>
                </c:pt>
                <c:pt idx="19">
                  <c:v>4.2957968096303978E-2</c:v>
                </c:pt>
                <c:pt idx="20">
                  <c:v>3.9615163574240539E-2</c:v>
                </c:pt>
                <c:pt idx="21">
                  <c:v>5.2528228355214333E-2</c:v>
                </c:pt>
                <c:pt idx="22">
                  <c:v>4.1346982667069557E-2</c:v>
                </c:pt>
                <c:pt idx="23">
                  <c:v>6.3940555741205315E-2</c:v>
                </c:pt>
                <c:pt idx="24">
                  <c:v>4.9106927429266825E-2</c:v>
                </c:pt>
                <c:pt idx="25">
                  <c:v>0.15001708641744901</c:v>
                </c:pt>
                <c:pt idx="26">
                  <c:v>5.5877876663662299E-2</c:v>
                </c:pt>
                <c:pt idx="28">
                  <c:v>0.23605682147413726</c:v>
                </c:pt>
                <c:pt idx="29">
                  <c:v>0.2363648483256082</c:v>
                </c:pt>
                <c:pt idx="30">
                  <c:v>0.19139875987267746</c:v>
                </c:pt>
                <c:pt idx="31">
                  <c:v>0.24391419818839749</c:v>
                </c:pt>
                <c:pt idx="32">
                  <c:v>0.1922456044087667</c:v>
                </c:pt>
                <c:pt idx="33">
                  <c:v>0.26124510148640195</c:v>
                </c:pt>
                <c:pt idx="34">
                  <c:v>0.19849188574434951</c:v>
                </c:pt>
                <c:pt idx="35">
                  <c:v>0.29962445464759252</c:v>
                </c:pt>
                <c:pt idx="36">
                  <c:v>0.22064474837857256</c:v>
                </c:pt>
                <c:pt idx="37">
                  <c:v>0.40188103005801634</c:v>
                </c:pt>
                <c:pt idx="38">
                  <c:v>0.2591758359684313</c:v>
                </c:pt>
                <c:pt idx="39">
                  <c:v>0.79075410712399019</c:v>
                </c:pt>
                <c:pt idx="40">
                  <c:v>0.30153085025033921</c:v>
                </c:pt>
                <c:pt idx="42">
                  <c:v>0.3411395852537128</c:v>
                </c:pt>
                <c:pt idx="43">
                  <c:v>0.19232559759376502</c:v>
                </c:pt>
                <c:pt idx="44">
                  <c:v>0.17468071422406969</c:v>
                </c:pt>
                <c:pt idx="45">
                  <c:v>0.2095528868345998</c:v>
                </c:pt>
                <c:pt idx="46">
                  <c:v>0.1747706187841597</c:v>
                </c:pt>
                <c:pt idx="47">
                  <c:v>0.28971477930244743</c:v>
                </c:pt>
                <c:pt idx="48">
                  <c:v>0.17494650920522303</c:v>
                </c:pt>
                <c:pt idx="49">
                  <c:v>0.58512056946747959</c:v>
                </c:pt>
                <c:pt idx="50">
                  <c:v>0.18177621445732975</c:v>
                </c:pt>
                <c:pt idx="51">
                  <c:v>0.69144541026634765</c:v>
                </c:pt>
                <c:pt idx="52">
                  <c:v>0.20142068126056933</c:v>
                </c:pt>
                <c:pt idx="53">
                  <c:v>0.85869906040555055</c:v>
                </c:pt>
                <c:pt idx="54">
                  <c:v>0.21742215993281158</c:v>
                </c:pt>
                <c:pt idx="56">
                  <c:v>0.32823976227317131</c:v>
                </c:pt>
                <c:pt idx="57">
                  <c:v>0.24417353075954215</c:v>
                </c:pt>
                <c:pt idx="58">
                  <c:v>0.23440750721415032</c:v>
                </c:pt>
                <c:pt idx="59">
                  <c:v>0.2669072449237983</c:v>
                </c:pt>
                <c:pt idx="60">
                  <c:v>0.23481845143801874</c:v>
                </c:pt>
                <c:pt idx="61">
                  <c:v>0.47452210822666108</c:v>
                </c:pt>
                <c:pt idx="62">
                  <c:v>0.23864804323413905</c:v>
                </c:pt>
                <c:pt idx="63">
                  <c:v>0.54341128776224923</c:v>
                </c:pt>
                <c:pt idx="64">
                  <c:v>0.25513140686619334</c:v>
                </c:pt>
                <c:pt idx="65">
                  <c:v>0.57735262833647039</c:v>
                </c:pt>
                <c:pt idx="66">
                  <c:v>0.29852625446861569</c:v>
                </c:pt>
                <c:pt idx="67">
                  <c:v>0.70374423866302582</c:v>
                </c:pt>
                <c:pt idx="68">
                  <c:v>0.3102598205861884</c:v>
                </c:pt>
                <c:pt idx="70">
                  <c:v>0.35682254402973701</c:v>
                </c:pt>
                <c:pt idx="71">
                  <c:v>0.17343517602465025</c:v>
                </c:pt>
                <c:pt idx="72">
                  <c:v>0.17270479910484188</c:v>
                </c:pt>
                <c:pt idx="73">
                  <c:v>0.16909899003083267</c:v>
                </c:pt>
                <c:pt idx="74">
                  <c:v>0.17342118629288558</c:v>
                </c:pt>
                <c:pt idx="75">
                  <c:v>0.20552803116892998</c:v>
                </c:pt>
                <c:pt idx="76">
                  <c:v>0.17962828986712145</c:v>
                </c:pt>
                <c:pt idx="77">
                  <c:v>0.22191534159705883</c:v>
                </c:pt>
                <c:pt idx="78">
                  <c:v>0.20598560694995152</c:v>
                </c:pt>
                <c:pt idx="79">
                  <c:v>0.24435076636357528</c:v>
                </c:pt>
                <c:pt idx="80">
                  <c:v>0.26346795182747246</c:v>
                </c:pt>
                <c:pt idx="81">
                  <c:v>0.37833034903130996</c:v>
                </c:pt>
                <c:pt idx="82">
                  <c:v>0.30803000635556421</c:v>
                </c:pt>
                <c:pt idx="84">
                  <c:v>0.46081264391035487</c:v>
                </c:pt>
                <c:pt idx="85">
                  <c:v>0.32430889903260679</c:v>
                </c:pt>
                <c:pt idx="86">
                  <c:v>0.36015585373778686</c:v>
                </c:pt>
                <c:pt idx="87">
                  <c:v>0.32939437228310586</c:v>
                </c:pt>
                <c:pt idx="88">
                  <c:v>0.36445594165006873</c:v>
                </c:pt>
                <c:pt idx="89">
                  <c:v>0.32856873617146182</c:v>
                </c:pt>
                <c:pt idx="90">
                  <c:v>0.39410764340304827</c:v>
                </c:pt>
                <c:pt idx="91">
                  <c:v>0.40384128298070537</c:v>
                </c:pt>
                <c:pt idx="92">
                  <c:v>0.43419261226394251</c:v>
                </c:pt>
                <c:pt idx="93">
                  <c:v>0.56159560985593104</c:v>
                </c:pt>
                <c:pt idx="94">
                  <c:v>0.54509958849083884</c:v>
                </c:pt>
                <c:pt idx="95">
                  <c:v>0.77654604385247328</c:v>
                </c:pt>
                <c:pt idx="96">
                  <c:v>0.62401284736541718</c:v>
                </c:pt>
                <c:pt idx="98">
                  <c:v>0.39944611003751035</c:v>
                </c:pt>
                <c:pt idx="99">
                  <c:v>0.31313321841686581</c:v>
                </c:pt>
                <c:pt idx="100">
                  <c:v>0.31184415761018131</c:v>
                </c:pt>
                <c:pt idx="101">
                  <c:v>0.32111941102602892</c:v>
                </c:pt>
                <c:pt idx="102">
                  <c:v>0.31164384965878522</c:v>
                </c:pt>
                <c:pt idx="103">
                  <c:v>0.36463236189720571</c:v>
                </c:pt>
                <c:pt idx="104">
                  <c:v>0.31237797724326211</c:v>
                </c:pt>
                <c:pt idx="105">
                  <c:v>0.46865696363205905</c:v>
                </c:pt>
                <c:pt idx="106">
                  <c:v>0.32141290053799221</c:v>
                </c:pt>
                <c:pt idx="107">
                  <c:v>0.64902563288227499</c:v>
                </c:pt>
                <c:pt idx="108">
                  <c:v>0.35388768372731705</c:v>
                </c:pt>
                <c:pt idx="109">
                  <c:v>0.9825764733739728</c:v>
                </c:pt>
                <c:pt idx="110">
                  <c:v>0.39964661826781128</c:v>
                </c:pt>
                <c:pt idx="112">
                  <c:v>0.48280019540384317</c:v>
                </c:pt>
                <c:pt idx="113">
                  <c:v>0.36482124611305405</c:v>
                </c:pt>
                <c:pt idx="114">
                  <c:v>0.37795938194859152</c:v>
                </c:pt>
                <c:pt idx="115">
                  <c:v>0.35111164208838574</c:v>
                </c:pt>
                <c:pt idx="116">
                  <c:v>0.37307997913114938</c:v>
                </c:pt>
                <c:pt idx="117">
                  <c:v>0.36186194344279182</c:v>
                </c:pt>
                <c:pt idx="118">
                  <c:v>0.38186044987446788</c:v>
                </c:pt>
                <c:pt idx="119">
                  <c:v>0.45818665667105102</c:v>
                </c:pt>
                <c:pt idx="120">
                  <c:v>0.44742334649660093</c:v>
                </c:pt>
                <c:pt idx="121">
                  <c:v>0.63608508335001301</c:v>
                </c:pt>
                <c:pt idx="122">
                  <c:v>0.56111589474815149</c:v>
                </c:pt>
                <c:pt idx="123">
                  <c:v>1.0813348851482083</c:v>
                </c:pt>
                <c:pt idx="124">
                  <c:v>0.60710710029081705</c:v>
                </c:pt>
                <c:pt idx="126">
                  <c:v>0.48714387222133254</c:v>
                </c:pt>
                <c:pt idx="127">
                  <c:v>0.32935528208031545</c:v>
                </c:pt>
                <c:pt idx="128">
                  <c:v>0.36352906501651538</c:v>
                </c:pt>
                <c:pt idx="129">
                  <c:v>0.32726966636152627</c:v>
                </c:pt>
                <c:pt idx="130">
                  <c:v>0.3718522652695031</c:v>
                </c:pt>
                <c:pt idx="131">
                  <c:v>0.35556768496407981</c:v>
                </c:pt>
                <c:pt idx="132">
                  <c:v>0.39279592161318494</c:v>
                </c:pt>
                <c:pt idx="133">
                  <c:v>0.44857522555135099</c:v>
                </c:pt>
                <c:pt idx="134">
                  <c:v>0.43598762268103108</c:v>
                </c:pt>
                <c:pt idx="135">
                  <c:v>0.64223973633431353</c:v>
                </c:pt>
                <c:pt idx="136">
                  <c:v>0.50304525338702366</c:v>
                </c:pt>
                <c:pt idx="137">
                  <c:v>0.97179103292479596</c:v>
                </c:pt>
                <c:pt idx="138">
                  <c:v>0.58243092182874545</c:v>
                </c:pt>
                <c:pt idx="140">
                  <c:v>0.32547139549203447</c:v>
                </c:pt>
                <c:pt idx="141">
                  <c:v>0.2311287170234991</c:v>
                </c:pt>
                <c:pt idx="142">
                  <c:v>0.23144925364383542</c:v>
                </c:pt>
                <c:pt idx="143">
                  <c:v>0.23532397046782613</c:v>
                </c:pt>
                <c:pt idx="144">
                  <c:v>0.23240441744838666</c:v>
                </c:pt>
                <c:pt idx="145">
                  <c:v>0.27866528332840534</c:v>
                </c:pt>
                <c:pt idx="146">
                  <c:v>0.24011474245972078</c:v>
                </c:pt>
                <c:pt idx="147">
                  <c:v>0.36090967019777798</c:v>
                </c:pt>
                <c:pt idx="148">
                  <c:v>0.26346731921146999</c:v>
                </c:pt>
                <c:pt idx="149">
                  <c:v>0.46712857253828649</c:v>
                </c:pt>
                <c:pt idx="150">
                  <c:v>0.31301557162223415</c:v>
                </c:pt>
                <c:pt idx="151">
                  <c:v>0.70427547204958973</c:v>
                </c:pt>
                <c:pt idx="152">
                  <c:v>0.35060190439801658</c:v>
                </c:pt>
              </c:numCache>
            </c:numRef>
          </c:val>
        </c:ser>
        <c:dLbls/>
        <c:gapWidth val="38"/>
        <c:overlap val="100"/>
        <c:axId val="91206016"/>
        <c:axId val="91207552"/>
      </c:barChart>
      <c:catAx>
        <c:axId val="91206016"/>
        <c:scaling>
          <c:orientation val="minMax"/>
        </c:scaling>
        <c:axPos val="b"/>
        <c:numFmt formatCode="General" sourceLinked="0"/>
        <c:majorTickMark val="none"/>
        <c:tickLblPos val="low"/>
        <c:txPr>
          <a:bodyPr rot="-3060000" vert="horz"/>
          <a:lstStyle/>
          <a:p>
            <a:pPr>
              <a:defRPr sz="1800"/>
            </a:pPr>
            <a:endParaRPr lang="en-US"/>
          </a:p>
        </c:txPr>
        <c:crossAx val="91207552"/>
        <c:crosses val="autoZero"/>
        <c:auto val="1"/>
        <c:lblAlgn val="ctr"/>
        <c:lblOffset val="100"/>
      </c:catAx>
      <c:valAx>
        <c:axId val="91207552"/>
        <c:scaling>
          <c:orientation val="minMax"/>
        </c:scaling>
        <c:axPos val="l"/>
        <c:majorGridlines/>
        <c:title>
          <c:tx>
            <c:rich>
              <a:bodyPr/>
              <a:lstStyle/>
              <a:p>
                <a:pPr>
                  <a:defRPr sz="1800"/>
                </a:pPr>
                <a:r>
                  <a:rPr lang="en-US" sz="1800"/>
                  <a:t>Normalized Mem. Hier. EDP</a:t>
                </a:r>
              </a:p>
            </c:rich>
          </c:tx>
          <c:layout>
            <c:manualLayout>
              <c:xMode val="edge"/>
              <c:yMode val="edge"/>
              <c:x val="9.0415573053368326E-3"/>
              <c:y val="0.20828403325556424"/>
            </c:manualLayout>
          </c:layout>
        </c:title>
        <c:numFmt formatCode="General" sourceLinked="1"/>
        <c:tickLblPos val="nextTo"/>
        <c:txPr>
          <a:bodyPr/>
          <a:lstStyle/>
          <a:p>
            <a:pPr>
              <a:defRPr sz="1800"/>
            </a:pPr>
            <a:endParaRPr lang="en-US"/>
          </a:p>
        </c:txPr>
        <c:crossAx val="91206016"/>
        <c:crosses val="autoZero"/>
        <c:crossBetween val="between"/>
      </c:valAx>
      <c:spPr>
        <a:ln>
          <a:noFill/>
        </a:ln>
      </c:spPr>
    </c:plotArea>
    <c:legend>
      <c:legendPos val="r"/>
      <c:layout>
        <c:manualLayout>
          <c:xMode val="edge"/>
          <c:yMode val="edge"/>
          <c:x val="0.40396423884514437"/>
          <c:y val="3.0619514498389074E-2"/>
          <c:w val="0.56312696850393684"/>
          <c:h val="0.1142336036736659"/>
        </c:manualLayout>
      </c:layout>
      <c:spPr>
        <a:noFill/>
      </c:spPr>
      <c:txPr>
        <a:bodyPr/>
        <a:lstStyle/>
        <a:p>
          <a:pPr>
            <a:defRPr sz="1600"/>
          </a:pPr>
          <a:endParaRPr lang="en-US"/>
        </a:p>
      </c:txPr>
    </c:legend>
    <c:plotVisOnly val="1"/>
    <c:dispBlanksAs val="gap"/>
  </c:chart>
  <c:spPr>
    <a:ln>
      <a:noFill/>
    </a:ln>
  </c:spPr>
  <c:txPr>
    <a:bodyPr/>
    <a:lstStyle/>
    <a:p>
      <a:pPr>
        <a:defRPr sz="11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1696979024188585E-2"/>
          <c:y val="3.9058993445172767E-2"/>
          <c:w val="0.89668987143505008"/>
          <c:h val="0.68070936562604167"/>
        </c:manualLayout>
      </c:layout>
      <c:barChart>
        <c:barDir val="col"/>
        <c:grouping val="stacked"/>
        <c:ser>
          <c:idx val="0"/>
          <c:order val="0"/>
          <c:tx>
            <c:strRef>
              <c:f>miss_latencies!$A$51</c:f>
              <c:strCache>
                <c:ptCount val="1"/>
                <c:pt idx="0">
                  <c:v>L1</c:v>
                </c:pt>
              </c:strCache>
            </c:strRef>
          </c:tx>
          <c:spPr>
            <a:solidFill>
              <a:srgbClr val="0070C0"/>
            </a:solidFill>
            <a:ln w="3175">
              <a:noFill/>
            </a:ln>
          </c:spPr>
          <c:dPt>
            <c:idx val="1"/>
            <c:spPr>
              <a:solidFill>
                <a:schemeClr val="accent2"/>
              </a:solidFill>
              <a:ln w="3175">
                <a:noFill/>
              </a:ln>
            </c:spPr>
          </c:dPt>
          <c:dPt>
            <c:idx val="2"/>
            <c:spPr>
              <a:solidFill>
                <a:schemeClr val="accent3"/>
              </a:solidFill>
              <a:ln w="3175">
                <a:noFill/>
              </a:ln>
            </c:spPr>
          </c:dPt>
          <c:dPt>
            <c:idx val="3"/>
            <c:spPr>
              <a:solidFill>
                <a:schemeClr val="accent2"/>
              </a:solidFill>
              <a:ln w="3175">
                <a:noFill/>
              </a:ln>
            </c:spPr>
          </c:dPt>
          <c:dPt>
            <c:idx val="4"/>
            <c:spPr>
              <a:solidFill>
                <a:schemeClr val="accent3"/>
              </a:solidFill>
              <a:ln w="3175">
                <a:noFill/>
              </a:ln>
            </c:spPr>
          </c:dPt>
          <c:dPt>
            <c:idx val="5"/>
            <c:spPr>
              <a:solidFill>
                <a:schemeClr val="accent2"/>
              </a:solidFill>
              <a:ln w="3175">
                <a:noFill/>
              </a:ln>
            </c:spPr>
          </c:dPt>
          <c:dPt>
            <c:idx val="6"/>
            <c:spPr>
              <a:solidFill>
                <a:schemeClr val="accent3"/>
              </a:solidFill>
              <a:ln w="3175">
                <a:noFill/>
              </a:ln>
            </c:spPr>
          </c:dPt>
          <c:dPt>
            <c:idx val="7"/>
            <c:spPr>
              <a:solidFill>
                <a:schemeClr val="accent2"/>
              </a:solidFill>
              <a:ln w="3175">
                <a:noFill/>
              </a:ln>
            </c:spPr>
          </c:dPt>
          <c:dPt>
            <c:idx val="8"/>
            <c:spPr>
              <a:solidFill>
                <a:schemeClr val="accent3"/>
              </a:solidFill>
              <a:ln w="3175">
                <a:noFill/>
              </a:ln>
            </c:spPr>
          </c:dPt>
          <c:dPt>
            <c:idx val="9"/>
            <c:spPr>
              <a:solidFill>
                <a:schemeClr val="accent2"/>
              </a:solidFill>
              <a:ln w="3175">
                <a:noFill/>
              </a:ln>
            </c:spPr>
          </c:dPt>
          <c:dPt>
            <c:idx val="10"/>
            <c:spPr>
              <a:solidFill>
                <a:schemeClr val="accent3"/>
              </a:solidFill>
              <a:ln w="3175">
                <a:noFill/>
              </a:ln>
            </c:spPr>
          </c:dPt>
          <c:dPt>
            <c:idx val="11"/>
            <c:spPr>
              <a:solidFill>
                <a:schemeClr val="accent2"/>
              </a:solidFill>
              <a:ln w="3175">
                <a:noFill/>
              </a:ln>
            </c:spPr>
          </c:dPt>
          <c:dPt>
            <c:idx val="12"/>
            <c:spPr>
              <a:solidFill>
                <a:schemeClr val="accent3"/>
              </a:solidFill>
              <a:ln w="3175">
                <a:noFill/>
              </a:ln>
            </c:spPr>
          </c:dPt>
          <c:dPt>
            <c:idx val="15"/>
            <c:spPr>
              <a:solidFill>
                <a:schemeClr val="accent2"/>
              </a:solidFill>
              <a:ln w="3175">
                <a:noFill/>
              </a:ln>
            </c:spPr>
          </c:dPt>
          <c:dPt>
            <c:idx val="16"/>
            <c:spPr>
              <a:solidFill>
                <a:schemeClr val="accent3"/>
              </a:solidFill>
              <a:ln w="3175">
                <a:noFill/>
              </a:ln>
            </c:spPr>
          </c:dPt>
          <c:dPt>
            <c:idx val="17"/>
            <c:spPr>
              <a:solidFill>
                <a:schemeClr val="accent2"/>
              </a:solidFill>
              <a:ln w="3175">
                <a:noFill/>
              </a:ln>
            </c:spPr>
          </c:dPt>
          <c:dPt>
            <c:idx val="18"/>
            <c:spPr>
              <a:solidFill>
                <a:schemeClr val="accent3"/>
              </a:solidFill>
              <a:ln w="3175">
                <a:noFill/>
              </a:ln>
            </c:spPr>
          </c:dPt>
          <c:dPt>
            <c:idx val="19"/>
            <c:spPr>
              <a:solidFill>
                <a:schemeClr val="accent2"/>
              </a:solidFill>
              <a:ln w="3175">
                <a:noFill/>
              </a:ln>
            </c:spPr>
          </c:dPt>
          <c:dPt>
            <c:idx val="20"/>
            <c:spPr>
              <a:solidFill>
                <a:schemeClr val="accent3"/>
              </a:solidFill>
              <a:ln w="3175">
                <a:noFill/>
              </a:ln>
            </c:spPr>
          </c:dPt>
          <c:dPt>
            <c:idx val="21"/>
            <c:spPr>
              <a:solidFill>
                <a:schemeClr val="accent2"/>
              </a:solidFill>
              <a:ln w="3175">
                <a:noFill/>
              </a:ln>
            </c:spPr>
          </c:dPt>
          <c:dPt>
            <c:idx val="22"/>
            <c:spPr>
              <a:solidFill>
                <a:schemeClr val="accent3"/>
              </a:solidFill>
              <a:ln w="3175">
                <a:noFill/>
              </a:ln>
            </c:spPr>
          </c:dPt>
          <c:dPt>
            <c:idx val="23"/>
            <c:spPr>
              <a:solidFill>
                <a:schemeClr val="accent2"/>
              </a:solidFill>
              <a:ln w="3175">
                <a:noFill/>
              </a:ln>
            </c:spPr>
          </c:dPt>
          <c:dPt>
            <c:idx val="24"/>
            <c:spPr>
              <a:solidFill>
                <a:schemeClr val="accent3"/>
              </a:solidFill>
              <a:ln w="3175">
                <a:noFill/>
              </a:ln>
            </c:spPr>
          </c:dPt>
          <c:dPt>
            <c:idx val="25"/>
            <c:spPr>
              <a:solidFill>
                <a:schemeClr val="accent2"/>
              </a:solidFill>
              <a:ln w="3175">
                <a:noFill/>
              </a:ln>
            </c:spPr>
          </c:dPt>
          <c:dPt>
            <c:idx val="26"/>
            <c:spPr>
              <a:solidFill>
                <a:schemeClr val="accent3"/>
              </a:solidFill>
              <a:ln w="3175">
                <a:noFill/>
              </a:ln>
            </c:spPr>
          </c:dPt>
          <c:dPt>
            <c:idx val="29"/>
            <c:spPr>
              <a:solidFill>
                <a:schemeClr val="accent2"/>
              </a:solidFill>
              <a:ln w="3175">
                <a:noFill/>
              </a:ln>
            </c:spPr>
          </c:dPt>
          <c:dPt>
            <c:idx val="30"/>
            <c:spPr>
              <a:solidFill>
                <a:schemeClr val="accent3"/>
              </a:solidFill>
              <a:ln w="3175">
                <a:noFill/>
              </a:ln>
            </c:spPr>
          </c:dPt>
          <c:dPt>
            <c:idx val="31"/>
            <c:spPr>
              <a:solidFill>
                <a:schemeClr val="accent2"/>
              </a:solidFill>
              <a:ln w="3175">
                <a:noFill/>
              </a:ln>
            </c:spPr>
          </c:dPt>
          <c:dPt>
            <c:idx val="32"/>
            <c:spPr>
              <a:solidFill>
                <a:schemeClr val="accent3"/>
              </a:solidFill>
              <a:ln w="3175">
                <a:noFill/>
              </a:ln>
            </c:spPr>
          </c:dPt>
          <c:dPt>
            <c:idx val="33"/>
            <c:spPr>
              <a:solidFill>
                <a:schemeClr val="accent2"/>
              </a:solidFill>
              <a:ln w="3175">
                <a:noFill/>
              </a:ln>
            </c:spPr>
          </c:dPt>
          <c:dPt>
            <c:idx val="34"/>
            <c:spPr>
              <a:solidFill>
                <a:schemeClr val="accent3"/>
              </a:solidFill>
              <a:ln w="3175">
                <a:noFill/>
              </a:ln>
            </c:spPr>
          </c:dPt>
          <c:dPt>
            <c:idx val="35"/>
            <c:spPr>
              <a:solidFill>
                <a:schemeClr val="accent2"/>
              </a:solidFill>
              <a:ln w="3175">
                <a:noFill/>
              </a:ln>
            </c:spPr>
          </c:dPt>
          <c:dPt>
            <c:idx val="36"/>
            <c:spPr>
              <a:solidFill>
                <a:schemeClr val="accent3"/>
              </a:solidFill>
              <a:ln w="3175">
                <a:noFill/>
              </a:ln>
            </c:spPr>
          </c:dPt>
          <c:dPt>
            <c:idx val="37"/>
            <c:spPr>
              <a:solidFill>
                <a:schemeClr val="accent2"/>
              </a:solidFill>
              <a:ln w="3175">
                <a:noFill/>
              </a:ln>
            </c:spPr>
          </c:dPt>
          <c:dPt>
            <c:idx val="38"/>
            <c:spPr>
              <a:solidFill>
                <a:schemeClr val="accent3"/>
              </a:solidFill>
              <a:ln w="3175">
                <a:noFill/>
              </a:ln>
            </c:spPr>
          </c:dPt>
          <c:dPt>
            <c:idx val="39"/>
            <c:spPr>
              <a:solidFill>
                <a:schemeClr val="accent2"/>
              </a:solidFill>
              <a:ln w="3175">
                <a:noFill/>
              </a:ln>
            </c:spPr>
          </c:dPt>
          <c:dPt>
            <c:idx val="40"/>
            <c:spPr>
              <a:solidFill>
                <a:schemeClr val="accent3"/>
              </a:solidFill>
              <a:ln w="3175">
                <a:noFill/>
              </a:ln>
            </c:spPr>
          </c:dPt>
          <c:dPt>
            <c:idx val="43"/>
            <c:spPr>
              <a:solidFill>
                <a:schemeClr val="accent2"/>
              </a:solidFill>
              <a:ln w="3175">
                <a:noFill/>
              </a:ln>
            </c:spPr>
          </c:dPt>
          <c:dPt>
            <c:idx val="44"/>
            <c:spPr>
              <a:solidFill>
                <a:schemeClr val="accent3"/>
              </a:solidFill>
              <a:ln w="3175">
                <a:noFill/>
              </a:ln>
            </c:spPr>
          </c:dPt>
          <c:dPt>
            <c:idx val="45"/>
            <c:spPr>
              <a:solidFill>
                <a:schemeClr val="accent2"/>
              </a:solidFill>
              <a:ln w="3175">
                <a:noFill/>
              </a:ln>
            </c:spPr>
          </c:dPt>
          <c:dPt>
            <c:idx val="46"/>
            <c:spPr>
              <a:solidFill>
                <a:schemeClr val="accent3"/>
              </a:solidFill>
              <a:ln w="3175">
                <a:noFill/>
              </a:ln>
            </c:spPr>
          </c:dPt>
          <c:dPt>
            <c:idx val="47"/>
            <c:spPr>
              <a:solidFill>
                <a:schemeClr val="accent2"/>
              </a:solidFill>
              <a:ln w="3175">
                <a:noFill/>
              </a:ln>
            </c:spPr>
          </c:dPt>
          <c:dPt>
            <c:idx val="48"/>
            <c:spPr>
              <a:solidFill>
                <a:schemeClr val="accent3"/>
              </a:solidFill>
              <a:ln w="3175">
                <a:noFill/>
              </a:ln>
            </c:spPr>
          </c:dPt>
          <c:dPt>
            <c:idx val="49"/>
            <c:spPr>
              <a:solidFill>
                <a:schemeClr val="accent2"/>
              </a:solidFill>
              <a:ln w="3175">
                <a:noFill/>
              </a:ln>
            </c:spPr>
          </c:dPt>
          <c:dPt>
            <c:idx val="50"/>
            <c:spPr>
              <a:solidFill>
                <a:schemeClr val="accent3"/>
              </a:solidFill>
              <a:ln w="3175">
                <a:noFill/>
              </a:ln>
            </c:spPr>
          </c:dPt>
          <c:dPt>
            <c:idx val="51"/>
            <c:spPr>
              <a:solidFill>
                <a:schemeClr val="accent2"/>
              </a:solidFill>
              <a:ln w="3175">
                <a:noFill/>
              </a:ln>
            </c:spPr>
          </c:dPt>
          <c:dPt>
            <c:idx val="52"/>
            <c:spPr>
              <a:solidFill>
                <a:schemeClr val="accent3"/>
              </a:solidFill>
              <a:ln w="3175">
                <a:noFill/>
              </a:ln>
            </c:spPr>
          </c:dPt>
          <c:dPt>
            <c:idx val="53"/>
            <c:spPr>
              <a:solidFill>
                <a:schemeClr val="accent2"/>
              </a:solidFill>
              <a:ln w="3175">
                <a:noFill/>
              </a:ln>
            </c:spPr>
          </c:dPt>
          <c:dPt>
            <c:idx val="54"/>
            <c:spPr>
              <a:solidFill>
                <a:schemeClr val="accent3"/>
              </a:solidFill>
              <a:ln w="3175">
                <a:noFill/>
              </a:ln>
            </c:spPr>
          </c:dPt>
          <c:dPt>
            <c:idx val="57"/>
            <c:spPr>
              <a:solidFill>
                <a:schemeClr val="accent2"/>
              </a:solidFill>
              <a:ln w="3175">
                <a:noFill/>
              </a:ln>
            </c:spPr>
          </c:dPt>
          <c:dPt>
            <c:idx val="58"/>
            <c:spPr>
              <a:solidFill>
                <a:schemeClr val="accent3"/>
              </a:solidFill>
              <a:ln w="3175">
                <a:noFill/>
              </a:ln>
            </c:spPr>
          </c:dPt>
          <c:dPt>
            <c:idx val="59"/>
            <c:spPr>
              <a:solidFill>
                <a:schemeClr val="accent2"/>
              </a:solidFill>
              <a:ln w="3175">
                <a:noFill/>
              </a:ln>
            </c:spPr>
          </c:dPt>
          <c:dPt>
            <c:idx val="60"/>
            <c:spPr>
              <a:solidFill>
                <a:schemeClr val="accent3"/>
              </a:solidFill>
              <a:ln w="3175">
                <a:noFill/>
              </a:ln>
            </c:spPr>
          </c:dPt>
          <c:dPt>
            <c:idx val="61"/>
            <c:spPr>
              <a:solidFill>
                <a:schemeClr val="accent2"/>
              </a:solidFill>
              <a:ln w="3175">
                <a:noFill/>
              </a:ln>
            </c:spPr>
          </c:dPt>
          <c:dPt>
            <c:idx val="62"/>
            <c:spPr>
              <a:solidFill>
                <a:schemeClr val="accent3"/>
              </a:solidFill>
              <a:ln w="3175">
                <a:noFill/>
              </a:ln>
            </c:spPr>
          </c:dPt>
          <c:dPt>
            <c:idx val="63"/>
            <c:spPr>
              <a:solidFill>
                <a:schemeClr val="accent2"/>
              </a:solidFill>
              <a:ln w="3175">
                <a:noFill/>
              </a:ln>
            </c:spPr>
          </c:dPt>
          <c:dPt>
            <c:idx val="64"/>
            <c:spPr>
              <a:solidFill>
                <a:schemeClr val="accent3"/>
              </a:solidFill>
              <a:ln w="3175">
                <a:noFill/>
              </a:ln>
            </c:spPr>
          </c:dPt>
          <c:dPt>
            <c:idx val="65"/>
            <c:spPr>
              <a:solidFill>
                <a:schemeClr val="accent2"/>
              </a:solidFill>
              <a:ln w="3175">
                <a:noFill/>
              </a:ln>
            </c:spPr>
          </c:dPt>
          <c:dPt>
            <c:idx val="66"/>
            <c:spPr>
              <a:solidFill>
                <a:schemeClr val="accent3"/>
              </a:solidFill>
              <a:ln w="3175">
                <a:noFill/>
              </a:ln>
            </c:spPr>
          </c:dPt>
          <c:dPt>
            <c:idx val="67"/>
            <c:spPr>
              <a:solidFill>
                <a:schemeClr val="accent2"/>
              </a:solidFill>
              <a:ln w="3175">
                <a:noFill/>
              </a:ln>
            </c:spPr>
          </c:dPt>
          <c:dPt>
            <c:idx val="68"/>
            <c:spPr>
              <a:solidFill>
                <a:schemeClr val="accent3"/>
              </a:solidFill>
              <a:ln w="3175">
                <a:noFill/>
              </a:ln>
            </c:spPr>
          </c:dPt>
          <c:dPt>
            <c:idx val="71"/>
            <c:spPr>
              <a:solidFill>
                <a:schemeClr val="accent2"/>
              </a:solidFill>
              <a:ln w="3175">
                <a:noFill/>
              </a:ln>
            </c:spPr>
          </c:dPt>
          <c:dPt>
            <c:idx val="72"/>
            <c:spPr>
              <a:solidFill>
                <a:schemeClr val="accent3"/>
              </a:solidFill>
              <a:ln w="3175">
                <a:noFill/>
              </a:ln>
            </c:spPr>
          </c:dPt>
          <c:dPt>
            <c:idx val="73"/>
            <c:spPr>
              <a:solidFill>
                <a:schemeClr val="accent2"/>
              </a:solidFill>
              <a:ln w="3175">
                <a:noFill/>
              </a:ln>
            </c:spPr>
          </c:dPt>
          <c:dPt>
            <c:idx val="74"/>
            <c:spPr>
              <a:solidFill>
                <a:schemeClr val="accent3"/>
              </a:solidFill>
              <a:ln w="3175">
                <a:noFill/>
              </a:ln>
            </c:spPr>
          </c:dPt>
          <c:dPt>
            <c:idx val="75"/>
            <c:spPr>
              <a:solidFill>
                <a:schemeClr val="accent2"/>
              </a:solidFill>
              <a:ln w="3175">
                <a:noFill/>
              </a:ln>
            </c:spPr>
          </c:dPt>
          <c:dPt>
            <c:idx val="76"/>
            <c:spPr>
              <a:solidFill>
                <a:schemeClr val="accent3"/>
              </a:solidFill>
              <a:ln w="3175">
                <a:noFill/>
              </a:ln>
            </c:spPr>
          </c:dPt>
          <c:dPt>
            <c:idx val="77"/>
            <c:spPr>
              <a:solidFill>
                <a:schemeClr val="accent2"/>
              </a:solidFill>
              <a:ln w="3175">
                <a:noFill/>
              </a:ln>
            </c:spPr>
          </c:dPt>
          <c:dPt>
            <c:idx val="78"/>
            <c:spPr>
              <a:solidFill>
                <a:schemeClr val="accent3"/>
              </a:solidFill>
              <a:ln w="3175">
                <a:noFill/>
              </a:ln>
            </c:spPr>
          </c:dPt>
          <c:dPt>
            <c:idx val="79"/>
            <c:spPr>
              <a:solidFill>
                <a:schemeClr val="accent2"/>
              </a:solidFill>
              <a:ln w="3175">
                <a:noFill/>
              </a:ln>
            </c:spPr>
          </c:dPt>
          <c:dPt>
            <c:idx val="80"/>
            <c:spPr>
              <a:solidFill>
                <a:schemeClr val="accent3"/>
              </a:solidFill>
              <a:ln w="3175">
                <a:noFill/>
              </a:ln>
            </c:spPr>
          </c:dPt>
          <c:dPt>
            <c:idx val="81"/>
            <c:spPr>
              <a:solidFill>
                <a:schemeClr val="accent2"/>
              </a:solidFill>
              <a:ln w="3175">
                <a:noFill/>
              </a:ln>
            </c:spPr>
          </c:dPt>
          <c:dPt>
            <c:idx val="82"/>
            <c:spPr>
              <a:solidFill>
                <a:schemeClr val="accent3"/>
              </a:solidFill>
              <a:ln w="3175">
                <a:noFill/>
              </a:ln>
            </c:spPr>
          </c:dPt>
          <c:dPt>
            <c:idx val="85"/>
            <c:spPr>
              <a:solidFill>
                <a:schemeClr val="accent2"/>
              </a:solidFill>
              <a:ln w="3175">
                <a:noFill/>
              </a:ln>
            </c:spPr>
          </c:dPt>
          <c:dPt>
            <c:idx val="86"/>
            <c:spPr>
              <a:solidFill>
                <a:schemeClr val="accent3"/>
              </a:solidFill>
              <a:ln w="3175">
                <a:noFill/>
              </a:ln>
            </c:spPr>
          </c:dPt>
          <c:dPt>
            <c:idx val="87"/>
            <c:spPr>
              <a:solidFill>
                <a:schemeClr val="accent2"/>
              </a:solidFill>
              <a:ln w="3175">
                <a:noFill/>
              </a:ln>
            </c:spPr>
          </c:dPt>
          <c:dPt>
            <c:idx val="88"/>
            <c:spPr>
              <a:solidFill>
                <a:schemeClr val="accent3"/>
              </a:solidFill>
              <a:ln w="3175">
                <a:noFill/>
              </a:ln>
            </c:spPr>
          </c:dPt>
          <c:dPt>
            <c:idx val="89"/>
            <c:spPr>
              <a:solidFill>
                <a:schemeClr val="accent2"/>
              </a:solidFill>
              <a:ln w="3175">
                <a:noFill/>
              </a:ln>
            </c:spPr>
          </c:dPt>
          <c:dPt>
            <c:idx val="90"/>
            <c:spPr>
              <a:solidFill>
                <a:schemeClr val="accent3"/>
              </a:solidFill>
              <a:ln w="3175">
                <a:noFill/>
              </a:ln>
            </c:spPr>
          </c:dPt>
          <c:dPt>
            <c:idx val="91"/>
            <c:spPr>
              <a:solidFill>
                <a:schemeClr val="accent2"/>
              </a:solidFill>
              <a:ln w="3175">
                <a:noFill/>
              </a:ln>
            </c:spPr>
          </c:dPt>
          <c:dPt>
            <c:idx val="92"/>
            <c:spPr>
              <a:solidFill>
                <a:schemeClr val="accent3"/>
              </a:solidFill>
              <a:ln w="3175">
                <a:noFill/>
              </a:ln>
            </c:spPr>
          </c:dPt>
          <c:dPt>
            <c:idx val="93"/>
            <c:spPr>
              <a:solidFill>
                <a:schemeClr val="accent2"/>
              </a:solidFill>
              <a:ln w="3175">
                <a:noFill/>
              </a:ln>
            </c:spPr>
          </c:dPt>
          <c:dPt>
            <c:idx val="94"/>
            <c:spPr>
              <a:solidFill>
                <a:schemeClr val="accent3"/>
              </a:solidFill>
              <a:ln w="3175">
                <a:noFill/>
              </a:ln>
            </c:spPr>
          </c:dPt>
          <c:dPt>
            <c:idx val="95"/>
            <c:spPr>
              <a:solidFill>
                <a:schemeClr val="accent2"/>
              </a:solidFill>
              <a:ln w="3175">
                <a:noFill/>
              </a:ln>
            </c:spPr>
          </c:dPt>
          <c:dPt>
            <c:idx val="96"/>
            <c:spPr>
              <a:solidFill>
                <a:schemeClr val="accent3"/>
              </a:solidFill>
              <a:ln w="3175">
                <a:noFill/>
              </a:ln>
            </c:spPr>
          </c:dPt>
          <c:dPt>
            <c:idx val="99"/>
            <c:spPr>
              <a:solidFill>
                <a:schemeClr val="accent2"/>
              </a:solidFill>
              <a:ln w="3175">
                <a:noFill/>
              </a:ln>
            </c:spPr>
          </c:dPt>
          <c:dPt>
            <c:idx val="100"/>
            <c:spPr>
              <a:solidFill>
                <a:schemeClr val="accent3"/>
              </a:solidFill>
              <a:ln w="3175">
                <a:noFill/>
              </a:ln>
            </c:spPr>
          </c:dPt>
          <c:dPt>
            <c:idx val="101"/>
            <c:spPr>
              <a:solidFill>
                <a:schemeClr val="accent2"/>
              </a:solidFill>
              <a:ln w="3175">
                <a:noFill/>
              </a:ln>
            </c:spPr>
          </c:dPt>
          <c:dPt>
            <c:idx val="102"/>
            <c:spPr>
              <a:solidFill>
                <a:schemeClr val="accent3"/>
              </a:solidFill>
              <a:ln w="3175">
                <a:noFill/>
              </a:ln>
            </c:spPr>
          </c:dPt>
          <c:dPt>
            <c:idx val="103"/>
            <c:spPr>
              <a:solidFill>
                <a:schemeClr val="accent2"/>
              </a:solidFill>
              <a:ln w="3175">
                <a:noFill/>
              </a:ln>
            </c:spPr>
          </c:dPt>
          <c:dPt>
            <c:idx val="104"/>
            <c:spPr>
              <a:solidFill>
                <a:schemeClr val="accent3"/>
              </a:solidFill>
              <a:ln w="3175">
                <a:noFill/>
              </a:ln>
            </c:spPr>
          </c:dPt>
          <c:dPt>
            <c:idx val="105"/>
            <c:spPr>
              <a:solidFill>
                <a:schemeClr val="accent2"/>
              </a:solidFill>
              <a:ln w="3175">
                <a:noFill/>
              </a:ln>
            </c:spPr>
          </c:dPt>
          <c:dPt>
            <c:idx val="106"/>
            <c:spPr>
              <a:solidFill>
                <a:schemeClr val="accent3"/>
              </a:solidFill>
              <a:ln w="3175">
                <a:noFill/>
              </a:ln>
            </c:spPr>
          </c:dPt>
          <c:dPt>
            <c:idx val="107"/>
            <c:spPr>
              <a:solidFill>
                <a:schemeClr val="accent2"/>
              </a:solidFill>
              <a:ln w="3175">
                <a:noFill/>
              </a:ln>
            </c:spPr>
          </c:dPt>
          <c:dPt>
            <c:idx val="108"/>
            <c:spPr>
              <a:solidFill>
                <a:schemeClr val="accent3"/>
              </a:solidFill>
              <a:ln w="3175">
                <a:noFill/>
              </a:ln>
            </c:spPr>
          </c:dPt>
          <c:dPt>
            <c:idx val="109"/>
            <c:spPr>
              <a:solidFill>
                <a:schemeClr val="accent2"/>
              </a:solidFill>
              <a:ln w="3175">
                <a:noFill/>
              </a:ln>
            </c:spPr>
          </c:dPt>
          <c:dPt>
            <c:idx val="110"/>
            <c:spPr>
              <a:solidFill>
                <a:schemeClr val="accent3"/>
              </a:solidFill>
              <a:ln w="3175">
                <a:noFill/>
              </a:ln>
            </c:spPr>
          </c:dPt>
          <c:dPt>
            <c:idx val="113"/>
            <c:spPr>
              <a:solidFill>
                <a:schemeClr val="accent2"/>
              </a:solidFill>
              <a:ln w="3175">
                <a:noFill/>
              </a:ln>
            </c:spPr>
          </c:dPt>
          <c:dPt>
            <c:idx val="114"/>
            <c:spPr>
              <a:solidFill>
                <a:schemeClr val="accent3"/>
              </a:solidFill>
              <a:ln w="3175">
                <a:noFill/>
              </a:ln>
            </c:spPr>
          </c:dPt>
          <c:dPt>
            <c:idx val="115"/>
            <c:spPr>
              <a:solidFill>
                <a:schemeClr val="accent2"/>
              </a:solidFill>
              <a:ln w="3175">
                <a:noFill/>
              </a:ln>
            </c:spPr>
          </c:dPt>
          <c:dPt>
            <c:idx val="116"/>
            <c:spPr>
              <a:solidFill>
                <a:schemeClr val="accent3"/>
              </a:solidFill>
              <a:ln w="3175">
                <a:noFill/>
              </a:ln>
            </c:spPr>
          </c:dPt>
          <c:dPt>
            <c:idx val="117"/>
            <c:spPr>
              <a:solidFill>
                <a:schemeClr val="accent2"/>
              </a:solidFill>
              <a:ln w="3175">
                <a:noFill/>
              </a:ln>
            </c:spPr>
          </c:dPt>
          <c:dPt>
            <c:idx val="118"/>
            <c:spPr>
              <a:solidFill>
                <a:schemeClr val="accent3"/>
              </a:solidFill>
              <a:ln w="3175">
                <a:noFill/>
              </a:ln>
            </c:spPr>
          </c:dPt>
          <c:dPt>
            <c:idx val="119"/>
            <c:spPr>
              <a:solidFill>
                <a:schemeClr val="accent2"/>
              </a:solidFill>
              <a:ln w="3175">
                <a:noFill/>
              </a:ln>
            </c:spPr>
          </c:dPt>
          <c:dPt>
            <c:idx val="120"/>
            <c:spPr>
              <a:solidFill>
                <a:schemeClr val="accent3"/>
              </a:solidFill>
              <a:ln w="3175">
                <a:noFill/>
              </a:ln>
            </c:spPr>
          </c:dPt>
          <c:dPt>
            <c:idx val="121"/>
            <c:spPr>
              <a:solidFill>
                <a:schemeClr val="accent2"/>
              </a:solidFill>
              <a:ln w="3175">
                <a:noFill/>
              </a:ln>
            </c:spPr>
          </c:dPt>
          <c:dPt>
            <c:idx val="122"/>
            <c:spPr>
              <a:solidFill>
                <a:schemeClr val="accent3"/>
              </a:solidFill>
              <a:ln w="3175">
                <a:noFill/>
              </a:ln>
            </c:spPr>
          </c:dPt>
          <c:dPt>
            <c:idx val="123"/>
            <c:spPr>
              <a:solidFill>
                <a:schemeClr val="accent2"/>
              </a:solidFill>
              <a:ln w="3175">
                <a:noFill/>
              </a:ln>
            </c:spPr>
          </c:dPt>
          <c:dPt>
            <c:idx val="124"/>
            <c:spPr>
              <a:solidFill>
                <a:schemeClr val="accent3"/>
              </a:solidFill>
              <a:ln w="3175">
                <a:noFill/>
              </a:ln>
            </c:spPr>
          </c:dPt>
          <c:dPt>
            <c:idx val="127"/>
            <c:spPr>
              <a:solidFill>
                <a:schemeClr val="accent2"/>
              </a:solidFill>
              <a:ln w="3175">
                <a:noFill/>
              </a:ln>
            </c:spPr>
          </c:dPt>
          <c:dPt>
            <c:idx val="128"/>
            <c:spPr>
              <a:solidFill>
                <a:schemeClr val="accent3"/>
              </a:solidFill>
              <a:ln w="3175">
                <a:noFill/>
              </a:ln>
            </c:spPr>
          </c:dPt>
          <c:dPt>
            <c:idx val="129"/>
            <c:spPr>
              <a:solidFill>
                <a:schemeClr val="accent2"/>
              </a:solidFill>
              <a:ln w="3175">
                <a:noFill/>
              </a:ln>
            </c:spPr>
          </c:dPt>
          <c:dPt>
            <c:idx val="130"/>
            <c:spPr>
              <a:solidFill>
                <a:schemeClr val="accent3"/>
              </a:solidFill>
              <a:ln w="3175">
                <a:noFill/>
              </a:ln>
            </c:spPr>
          </c:dPt>
          <c:dPt>
            <c:idx val="131"/>
            <c:spPr>
              <a:solidFill>
                <a:schemeClr val="accent2"/>
              </a:solidFill>
              <a:ln w="3175">
                <a:noFill/>
              </a:ln>
            </c:spPr>
          </c:dPt>
          <c:dPt>
            <c:idx val="132"/>
            <c:spPr>
              <a:solidFill>
                <a:schemeClr val="accent3"/>
              </a:solidFill>
              <a:ln w="3175">
                <a:noFill/>
              </a:ln>
            </c:spPr>
          </c:dPt>
          <c:dPt>
            <c:idx val="133"/>
            <c:spPr>
              <a:solidFill>
                <a:schemeClr val="accent2"/>
              </a:solidFill>
              <a:ln w="3175">
                <a:noFill/>
              </a:ln>
            </c:spPr>
          </c:dPt>
          <c:dPt>
            <c:idx val="134"/>
            <c:spPr>
              <a:solidFill>
                <a:schemeClr val="accent3"/>
              </a:solidFill>
              <a:ln w="3175">
                <a:noFill/>
              </a:ln>
            </c:spPr>
          </c:dPt>
          <c:dPt>
            <c:idx val="135"/>
            <c:spPr>
              <a:solidFill>
                <a:schemeClr val="accent2"/>
              </a:solidFill>
              <a:ln w="3175">
                <a:noFill/>
              </a:ln>
            </c:spPr>
          </c:dPt>
          <c:dPt>
            <c:idx val="136"/>
            <c:spPr>
              <a:solidFill>
                <a:schemeClr val="accent3"/>
              </a:solidFill>
              <a:ln w="3175">
                <a:noFill/>
              </a:ln>
            </c:spPr>
          </c:dPt>
          <c:dPt>
            <c:idx val="137"/>
            <c:spPr>
              <a:solidFill>
                <a:schemeClr val="accent2"/>
              </a:solidFill>
              <a:ln w="3175">
                <a:noFill/>
              </a:ln>
            </c:spPr>
          </c:dPt>
          <c:dPt>
            <c:idx val="138"/>
            <c:spPr>
              <a:solidFill>
                <a:schemeClr val="accent3"/>
              </a:solidFill>
              <a:ln w="3175">
                <a:noFill/>
              </a:ln>
            </c:spPr>
          </c:dPt>
          <c:cat>
            <c:strRef>
              <c:f>miss_latencies!$C$49:$EK$49</c:f>
              <c:strCache>
                <c:ptCount val="132"/>
                <c:pt idx="4">
                  <c:v>Astar</c:v>
                </c:pt>
                <c:pt idx="19">
                  <c:v>Hm.</c:v>
                </c:pt>
                <c:pt idx="33">
                  <c:v>Om.</c:v>
                </c:pt>
                <c:pt idx="45">
                  <c:v>FT</c:v>
                </c:pt>
                <c:pt idx="60">
                  <c:v>LU</c:v>
                </c:pt>
                <c:pt idx="75">
                  <c:v>MG</c:v>
                </c:pt>
                <c:pt idx="89">
                  <c:v>Ap.</c:v>
                </c:pt>
                <c:pt idx="103">
                  <c:v>Jbb</c:v>
                </c:pt>
                <c:pt idx="117">
                  <c:v>OLTP</c:v>
                </c:pt>
                <c:pt idx="131">
                  <c:v>Zeus</c:v>
                </c:pt>
              </c:strCache>
            </c:strRef>
          </c:cat>
          <c:val>
            <c:numRef>
              <c:f>miss_latencies!$B$61:$EK$61</c:f>
              <c:numCache>
                <c:formatCode>General</c:formatCode>
                <c:ptCount val="140"/>
                <c:pt idx="0">
                  <c:v>1</c:v>
                </c:pt>
                <c:pt idx="1">
                  <c:v>0.98413452759049191</c:v>
                </c:pt>
                <c:pt idx="2">
                  <c:v>0.98360030986784752</c:v>
                </c:pt>
                <c:pt idx="3">
                  <c:v>0.98436477429586522</c:v>
                </c:pt>
                <c:pt idx="4">
                  <c:v>0.98371826877164648</c:v>
                </c:pt>
                <c:pt idx="5">
                  <c:v>0.98510995697904391</c:v>
                </c:pt>
                <c:pt idx="6">
                  <c:v>0.98592319287529828</c:v>
                </c:pt>
                <c:pt idx="7">
                  <c:v>0.9869746150173172</c:v>
                </c:pt>
                <c:pt idx="8">
                  <c:v>0.99967334457723667</c:v>
                </c:pt>
                <c:pt idx="9">
                  <c:v>0.99111225037231765</c:v>
                </c:pt>
                <c:pt idx="10">
                  <c:v>1.029394451165548</c:v>
                </c:pt>
                <c:pt idx="11">
                  <c:v>0.99724951596925659</c:v>
                </c:pt>
                <c:pt idx="12">
                  <c:v>1.0594002470330957</c:v>
                </c:pt>
                <c:pt idx="14">
                  <c:v>1</c:v>
                </c:pt>
                <c:pt idx="15">
                  <c:v>0.98899036168350329</c:v>
                </c:pt>
                <c:pt idx="16">
                  <c:v>0.98934669785679807</c:v>
                </c:pt>
                <c:pt idx="17">
                  <c:v>0.98924324541905628</c:v>
                </c:pt>
                <c:pt idx="18">
                  <c:v>0.98917197818301794</c:v>
                </c:pt>
                <c:pt idx="19">
                  <c:v>0.98855930985957863</c:v>
                </c:pt>
                <c:pt idx="20">
                  <c:v>0.98952371647134019</c:v>
                </c:pt>
                <c:pt idx="21">
                  <c:v>0.98915473611006077</c:v>
                </c:pt>
                <c:pt idx="22">
                  <c:v>0.99424344657657993</c:v>
                </c:pt>
                <c:pt idx="23">
                  <c:v>0.99002143764633077</c:v>
                </c:pt>
                <c:pt idx="24">
                  <c:v>1.0129522452052817</c:v>
                </c:pt>
                <c:pt idx="25">
                  <c:v>0.99291695642927347</c:v>
                </c:pt>
                <c:pt idx="26">
                  <c:v>1.0308242285621037</c:v>
                </c:pt>
                <c:pt idx="28">
                  <c:v>1</c:v>
                </c:pt>
                <c:pt idx="29">
                  <c:v>0.97909830137566789</c:v>
                </c:pt>
                <c:pt idx="30">
                  <c:v>0.97910508140441532</c:v>
                </c:pt>
                <c:pt idx="31">
                  <c:v>0.97897965087258976</c:v>
                </c:pt>
                <c:pt idx="32">
                  <c:v>0.97977969426477407</c:v>
                </c:pt>
                <c:pt idx="33">
                  <c:v>0.97893332067840988</c:v>
                </c:pt>
                <c:pt idx="34">
                  <c:v>0.98457543459984298</c:v>
                </c:pt>
                <c:pt idx="35">
                  <c:v>0.97930057223442635</c:v>
                </c:pt>
                <c:pt idx="36">
                  <c:v>1.0018735479449732</c:v>
                </c:pt>
                <c:pt idx="37">
                  <c:v>0.98149730154855852</c:v>
                </c:pt>
                <c:pt idx="38">
                  <c:v>1.0322288666503947</c:v>
                </c:pt>
                <c:pt idx="39">
                  <c:v>0.99324257134963256</c:v>
                </c:pt>
                <c:pt idx="40">
                  <c:v>1.0665002169609199</c:v>
                </c:pt>
                <c:pt idx="42">
                  <c:v>1</c:v>
                </c:pt>
                <c:pt idx="43">
                  <c:v>0.62664039973265229</c:v>
                </c:pt>
                <c:pt idx="44">
                  <c:v>0.62972807675205145</c:v>
                </c:pt>
                <c:pt idx="45">
                  <c:v>0.62345059887926202</c:v>
                </c:pt>
                <c:pt idx="46">
                  <c:v>0.63156972889887675</c:v>
                </c:pt>
                <c:pt idx="47">
                  <c:v>0.61633559146815275</c:v>
                </c:pt>
                <c:pt idx="48">
                  <c:v>0.63296580163729044</c:v>
                </c:pt>
                <c:pt idx="49">
                  <c:v>0.61509184869184519</c:v>
                </c:pt>
                <c:pt idx="50">
                  <c:v>0.65449453266707536</c:v>
                </c:pt>
                <c:pt idx="51">
                  <c:v>0.61201501163355931</c:v>
                </c:pt>
                <c:pt idx="52">
                  <c:v>0.77207757531775334</c:v>
                </c:pt>
                <c:pt idx="53">
                  <c:v>0.60361176055783572</c:v>
                </c:pt>
                <c:pt idx="54">
                  <c:v>0.88049286445371722</c:v>
                </c:pt>
                <c:pt idx="56">
                  <c:v>1</c:v>
                </c:pt>
                <c:pt idx="57">
                  <c:v>0.91691858369873658</c:v>
                </c:pt>
                <c:pt idx="58">
                  <c:v>0.9172720881200036</c:v>
                </c:pt>
                <c:pt idx="59">
                  <c:v>0.91604516191281926</c:v>
                </c:pt>
                <c:pt idx="60">
                  <c:v>0.91802488513658465</c:v>
                </c:pt>
                <c:pt idx="61">
                  <c:v>0.93258306369374955</c:v>
                </c:pt>
                <c:pt idx="62">
                  <c:v>0.92511220565284591</c:v>
                </c:pt>
                <c:pt idx="63">
                  <c:v>0.93427377981985471</c:v>
                </c:pt>
                <c:pt idx="64">
                  <c:v>0.95573415680033769</c:v>
                </c:pt>
                <c:pt idx="65">
                  <c:v>0.92612151492884243</c:v>
                </c:pt>
                <c:pt idx="66">
                  <c:v>1.0491440072631362</c:v>
                </c:pt>
                <c:pt idx="67">
                  <c:v>0.9327219052627187</c:v>
                </c:pt>
                <c:pt idx="68">
                  <c:v>1.085377717997102</c:v>
                </c:pt>
                <c:pt idx="70">
                  <c:v>1</c:v>
                </c:pt>
                <c:pt idx="71">
                  <c:v>0.79546793164066021</c:v>
                </c:pt>
                <c:pt idx="72">
                  <c:v>0.79123322882573066</c:v>
                </c:pt>
                <c:pt idx="73">
                  <c:v>0.78190072310117975</c:v>
                </c:pt>
                <c:pt idx="74">
                  <c:v>0.79601841280197172</c:v>
                </c:pt>
                <c:pt idx="75">
                  <c:v>0.75695841413173504</c:v>
                </c:pt>
                <c:pt idx="76">
                  <c:v>0.8025403686184962</c:v>
                </c:pt>
                <c:pt idx="77">
                  <c:v>0.7555546494137263</c:v>
                </c:pt>
                <c:pt idx="78">
                  <c:v>0.84809966955952465</c:v>
                </c:pt>
                <c:pt idx="79">
                  <c:v>0.73579396147084952</c:v>
                </c:pt>
                <c:pt idx="80">
                  <c:v>0.96569120498740479</c:v>
                </c:pt>
                <c:pt idx="81">
                  <c:v>0.74555914991890027</c:v>
                </c:pt>
                <c:pt idx="82">
                  <c:v>1.0408658638250061</c:v>
                </c:pt>
                <c:pt idx="84">
                  <c:v>1</c:v>
                </c:pt>
                <c:pt idx="85">
                  <c:v>0.93312587257402291</c:v>
                </c:pt>
                <c:pt idx="86">
                  <c:v>0.93948176036389097</c:v>
                </c:pt>
                <c:pt idx="87">
                  <c:v>0.93216787761240427</c:v>
                </c:pt>
                <c:pt idx="88">
                  <c:v>0.93909185431866982</c:v>
                </c:pt>
                <c:pt idx="89">
                  <c:v>0.9334769976395314</c:v>
                </c:pt>
                <c:pt idx="90">
                  <c:v>0.94124262637456702</c:v>
                </c:pt>
                <c:pt idx="91">
                  <c:v>0.93491818262060367</c:v>
                </c:pt>
                <c:pt idx="92">
                  <c:v>0.95636196697113884</c:v>
                </c:pt>
                <c:pt idx="93">
                  <c:v>0.93733098830799366</c:v>
                </c:pt>
                <c:pt idx="94">
                  <c:v>1.0057091887868532</c:v>
                </c:pt>
                <c:pt idx="95">
                  <c:v>0.94178556006224001</c:v>
                </c:pt>
                <c:pt idx="96">
                  <c:v>1.054303850007813</c:v>
                </c:pt>
                <c:pt idx="98">
                  <c:v>1</c:v>
                </c:pt>
                <c:pt idx="99">
                  <c:v>0.97035630342652368</c:v>
                </c:pt>
                <c:pt idx="100">
                  <c:v>0.97000842181746116</c:v>
                </c:pt>
                <c:pt idx="101">
                  <c:v>0.97063372800171732</c:v>
                </c:pt>
                <c:pt idx="102">
                  <c:v>0.96998034909259034</c:v>
                </c:pt>
                <c:pt idx="103">
                  <c:v>0.97215736138514119</c:v>
                </c:pt>
                <c:pt idx="104">
                  <c:v>0.97164324520699519</c:v>
                </c:pt>
                <c:pt idx="105">
                  <c:v>0.97479399573955128</c:v>
                </c:pt>
                <c:pt idx="106">
                  <c:v>0.98245124428224628</c:v>
                </c:pt>
                <c:pt idx="107">
                  <c:v>0.97704201551265735</c:v>
                </c:pt>
                <c:pt idx="108">
                  <c:v>1.0194362336311242</c:v>
                </c:pt>
                <c:pt idx="109">
                  <c:v>0.98075091786911495</c:v>
                </c:pt>
                <c:pt idx="110">
                  <c:v>1.0581171458295491</c:v>
                </c:pt>
                <c:pt idx="112">
                  <c:v>1</c:v>
                </c:pt>
                <c:pt idx="113">
                  <c:v>0.93826248193312856</c:v>
                </c:pt>
                <c:pt idx="114">
                  <c:v>0.94138172024414102</c:v>
                </c:pt>
                <c:pt idx="115">
                  <c:v>0.93826143375585269</c:v>
                </c:pt>
                <c:pt idx="116">
                  <c:v>0.94156174433120643</c:v>
                </c:pt>
                <c:pt idx="117">
                  <c:v>0.9391555271859956</c:v>
                </c:pt>
                <c:pt idx="118">
                  <c:v>0.94403163811856772</c:v>
                </c:pt>
                <c:pt idx="119">
                  <c:v>0.94081164396738504</c:v>
                </c:pt>
                <c:pt idx="120">
                  <c:v>0.95869298844072415</c:v>
                </c:pt>
                <c:pt idx="121">
                  <c:v>0.94278064104297632</c:v>
                </c:pt>
                <c:pt idx="122">
                  <c:v>1.0048294671381357</c:v>
                </c:pt>
                <c:pt idx="123">
                  <c:v>0.94925259868936163</c:v>
                </c:pt>
                <c:pt idx="124">
                  <c:v>1.0531655414495633</c:v>
                </c:pt>
                <c:pt idx="126">
                  <c:v>1</c:v>
                </c:pt>
                <c:pt idx="127">
                  <c:v>0.9440958423769813</c:v>
                </c:pt>
                <c:pt idx="128">
                  <c:v>0.94940401262297136</c:v>
                </c:pt>
                <c:pt idx="129">
                  <c:v>0.94360507298441998</c:v>
                </c:pt>
                <c:pt idx="130">
                  <c:v>0.95028888471062123</c:v>
                </c:pt>
                <c:pt idx="131">
                  <c:v>0.94453349819785648</c:v>
                </c:pt>
                <c:pt idx="132">
                  <c:v>0.95315595525394137</c:v>
                </c:pt>
                <c:pt idx="133">
                  <c:v>0.94659324246557464</c:v>
                </c:pt>
                <c:pt idx="134">
                  <c:v>0.96791302971385584</c:v>
                </c:pt>
                <c:pt idx="135">
                  <c:v>0.94958778557839074</c:v>
                </c:pt>
                <c:pt idx="136">
                  <c:v>1.0170887602113496</c:v>
                </c:pt>
                <c:pt idx="137">
                  <c:v>0.95379119355753661</c:v>
                </c:pt>
                <c:pt idx="138">
                  <c:v>1.0649493987023291</c:v>
                </c:pt>
              </c:numCache>
            </c:numRef>
          </c:val>
        </c:ser>
        <c:dLbls/>
        <c:gapWidth val="0"/>
        <c:overlap val="100"/>
        <c:axId val="92827648"/>
        <c:axId val="92829184"/>
      </c:barChart>
      <c:catAx>
        <c:axId val="92827648"/>
        <c:scaling>
          <c:orientation val="minMax"/>
        </c:scaling>
        <c:axPos val="b"/>
        <c:numFmt formatCode="General" sourceLinked="0"/>
        <c:majorTickMark val="none"/>
        <c:tickLblPos val="nextTo"/>
        <c:txPr>
          <a:bodyPr rot="0" vert="horz"/>
          <a:lstStyle/>
          <a:p>
            <a:pPr>
              <a:defRPr sz="1200"/>
            </a:pPr>
            <a:endParaRPr lang="en-US"/>
          </a:p>
        </c:txPr>
        <c:crossAx val="92829184"/>
        <c:crosses val="autoZero"/>
        <c:auto val="1"/>
        <c:lblAlgn val="ctr"/>
        <c:lblOffset val="100"/>
      </c:catAx>
      <c:valAx>
        <c:axId val="92829184"/>
        <c:scaling>
          <c:orientation val="minMax"/>
          <c:max val="1.6"/>
          <c:min val="0"/>
        </c:scaling>
        <c:axPos val="l"/>
        <c:majorGridlines/>
        <c:title>
          <c:tx>
            <c:rich>
              <a:bodyPr/>
              <a:lstStyle/>
              <a:p>
                <a:pPr>
                  <a:defRPr sz="1800"/>
                </a:pPr>
                <a:r>
                  <a:rPr lang="en-US" sz="1800"/>
                  <a:t>Norm. Mem.</a:t>
                </a:r>
                <a:r>
                  <a:rPr lang="en-US" sz="1800" baseline="0"/>
                  <a:t> </a:t>
                </a:r>
                <a:r>
                  <a:rPr lang="en-US" sz="1800"/>
                  <a:t>Access Time</a:t>
                </a:r>
              </a:p>
            </c:rich>
          </c:tx>
          <c:layout>
            <c:manualLayout>
              <c:xMode val="edge"/>
              <c:yMode val="edge"/>
              <c:x val="0"/>
              <c:y val="6.0798244639484501E-2"/>
            </c:manualLayout>
          </c:layout>
        </c:title>
        <c:numFmt formatCode="General" sourceLinked="1"/>
        <c:tickLblPos val="nextTo"/>
        <c:txPr>
          <a:bodyPr/>
          <a:lstStyle/>
          <a:p>
            <a:pPr>
              <a:defRPr sz="1200"/>
            </a:pPr>
            <a:endParaRPr lang="en-US"/>
          </a:p>
        </c:txPr>
        <c:crossAx val="92827648"/>
        <c:crosses val="autoZero"/>
        <c:crossBetween val="between"/>
        <c:majorUnit val="0.2"/>
      </c:valAx>
      <c:spPr>
        <a:ln>
          <a:noFill/>
        </a:ln>
      </c:spPr>
    </c:plotArea>
    <c:plotVisOnly val="1"/>
    <c:dispBlanksAs val="gap"/>
  </c:chart>
  <c:spPr>
    <a:ln>
      <a:noFill/>
    </a:ln>
  </c:spPr>
  <c:txPr>
    <a:bodyPr/>
    <a:lstStyle/>
    <a:p>
      <a:pPr>
        <a:defRPr sz="11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7.9412917188428286E-2"/>
          <c:y val="0.11213828660892768"/>
          <c:w val="0.8957901630870807"/>
          <c:h val="0.53591267636929263"/>
        </c:manualLayout>
      </c:layout>
      <c:barChart>
        <c:barDir val="col"/>
        <c:grouping val="clustered"/>
        <c:ser>
          <c:idx val="0"/>
          <c:order val="0"/>
          <c:tx>
            <c:strRef>
              <c:f>'rubyCycles_1-64ways'!$L$4</c:f>
              <c:strCache>
                <c:ptCount val="1"/>
                <c:pt idx="0">
                  <c:v>Dir 1-way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'rubyCycles_1-64ways'!$M$36:$W$36</c:f>
                <c:numCache>
                  <c:formatCode>General</c:formatCode>
                  <c:ptCount val="11"/>
                  <c:pt idx="0">
                    <c:v>3.8308879159037416E-4</c:v>
                  </c:pt>
                  <c:pt idx="1">
                    <c:v>2.1330643008042392E-3</c:v>
                  </c:pt>
                  <c:pt idx="2">
                    <c:v>1.0930420489897185E-2</c:v>
                  </c:pt>
                  <c:pt idx="3">
                    <c:v>2.7669622606757784E-2</c:v>
                  </c:pt>
                  <c:pt idx="4">
                    <c:v>1.3899491802191197E-3</c:v>
                  </c:pt>
                  <c:pt idx="5">
                    <c:v>1.1609578745586453E-2</c:v>
                  </c:pt>
                  <c:pt idx="6">
                    <c:v>8.9089524211048605E-3</c:v>
                  </c:pt>
                  <c:pt idx="7">
                    <c:v>2.2546923838124734E-4</c:v>
                  </c:pt>
                  <c:pt idx="8">
                    <c:v>2.6662685754854309E-2</c:v>
                  </c:pt>
                  <c:pt idx="9">
                    <c:v>6.031504894992208E-3</c:v>
                  </c:pt>
                  <c:pt idx="10">
                    <c:v>4.0831961175263184E-3</c:v>
                  </c:pt>
                </c:numCache>
              </c:numRef>
            </c:plus>
            <c:minus>
              <c:numRef>
                <c:f>'rubyCycles_1-64ways'!$M$36:$W$36</c:f>
                <c:numCache>
                  <c:formatCode>General</c:formatCode>
                  <c:ptCount val="11"/>
                  <c:pt idx="0">
                    <c:v>3.8308879159037416E-4</c:v>
                  </c:pt>
                  <c:pt idx="1">
                    <c:v>2.1330643008042392E-3</c:v>
                  </c:pt>
                  <c:pt idx="2">
                    <c:v>1.0930420489897185E-2</c:v>
                  </c:pt>
                  <c:pt idx="3">
                    <c:v>2.7669622606757784E-2</c:v>
                  </c:pt>
                  <c:pt idx="4">
                    <c:v>1.3899491802191197E-3</c:v>
                  </c:pt>
                  <c:pt idx="5">
                    <c:v>1.1609578745586453E-2</c:v>
                  </c:pt>
                  <c:pt idx="6">
                    <c:v>8.9089524211048605E-3</c:v>
                  </c:pt>
                  <c:pt idx="7">
                    <c:v>2.2546923838124734E-4</c:v>
                  </c:pt>
                  <c:pt idx="8">
                    <c:v>2.6662685754854309E-2</c:v>
                  </c:pt>
                  <c:pt idx="9">
                    <c:v>6.031504894992208E-3</c:v>
                  </c:pt>
                  <c:pt idx="10">
                    <c:v>4.0831961175263184E-3</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'rubyCycles_1-64ways'!$M$4:$W$4</c:f>
              <c:numCache>
                <c:formatCode>General</c:formatCode>
                <c:ptCount val="11"/>
                <c:pt idx="0">
                  <c:v>1.1929167242603425</c:v>
                </c:pt>
                <c:pt idx="1">
                  <c:v>1.1389004850950419</c:v>
                </c:pt>
                <c:pt idx="2">
                  <c:v>1.1664395663246905</c:v>
                </c:pt>
                <c:pt idx="3">
                  <c:v>1.7129764246738279</c:v>
                </c:pt>
                <c:pt idx="4">
                  <c:v>1.285822578183208</c:v>
                </c:pt>
                <c:pt idx="5">
                  <c:v>1.3678956710074672</c:v>
                </c:pt>
                <c:pt idx="6">
                  <c:v>1.215610904732362</c:v>
                </c:pt>
                <c:pt idx="7">
                  <c:v>1.3206275310567783</c:v>
                </c:pt>
                <c:pt idx="8">
                  <c:v>1.2262754700570331</c:v>
                </c:pt>
                <c:pt idx="9">
                  <c:v>1.2927085707365864</c:v>
                </c:pt>
                <c:pt idx="10">
                  <c:v>1.2836916490817161</c:v>
                </c:pt>
              </c:numCache>
            </c:numRef>
          </c:val>
        </c:ser>
        <c:ser>
          <c:idx val="1"/>
          <c:order val="1"/>
          <c:tx>
            <c:strRef>
              <c:f>'rubyCycles_1-64ways'!$L$5</c:f>
              <c:strCache>
                <c:ptCount val="1"/>
                <c:pt idx="0">
                  <c:v>D 2-way</c:v>
                </c:pt>
              </c:strCache>
            </c:strRef>
          </c:tx>
          <c:spPr>
            <a:solidFill>
              <a:schemeClr val="tx2">
                <a:lumMod val="60000"/>
                <a:lumOff val="40000"/>
              </a:schemeClr>
            </a:solidFill>
            <a:ln>
              <a:solidFill>
                <a:schemeClr val="tx1"/>
              </a:solidFill>
            </a:ln>
          </c:spPr>
          <c:errBars>
            <c:errBarType val="both"/>
            <c:errValType val="cust"/>
            <c:plus>
              <c:numRef>
                <c:f>'rubyCycles_1-64ways'!$M$37:$V$37</c:f>
                <c:numCache>
                  <c:formatCode>General</c:formatCode>
                  <c:ptCount val="10"/>
                  <c:pt idx="0">
                    <c:v>7.3924853150504892E-5</c:v>
                  </c:pt>
                  <c:pt idx="1">
                    <c:v>3.2700921808483704E-4</c:v>
                  </c:pt>
                  <c:pt idx="2">
                    <c:v>2.9271864588916101E-3</c:v>
                  </c:pt>
                  <c:pt idx="3">
                    <c:v>5.6325552366625724E-3</c:v>
                  </c:pt>
                  <c:pt idx="4">
                    <c:v>2.6193536941968008E-3</c:v>
                  </c:pt>
                  <c:pt idx="5">
                    <c:v>2.3343841797766742E-2</c:v>
                  </c:pt>
                  <c:pt idx="6">
                    <c:v>1.0446159043959423E-2</c:v>
                  </c:pt>
                  <c:pt idx="7">
                    <c:v>1.6001865696282107E-3</c:v>
                  </c:pt>
                  <c:pt idx="8">
                    <c:v>3.5846060437498446E-2</c:v>
                  </c:pt>
                  <c:pt idx="9">
                    <c:v>3.0590917145705682E-2</c:v>
                  </c:pt>
                </c:numCache>
              </c:numRef>
            </c:plus>
            <c:minus>
              <c:numRef>
                <c:f>'rubyCycles_1-64ways'!$M$37:$V$37</c:f>
                <c:numCache>
                  <c:formatCode>General</c:formatCode>
                  <c:ptCount val="10"/>
                  <c:pt idx="0">
                    <c:v>7.3924853150504892E-5</c:v>
                  </c:pt>
                  <c:pt idx="1">
                    <c:v>3.2700921808483704E-4</c:v>
                  </c:pt>
                  <c:pt idx="2">
                    <c:v>2.9271864588916101E-3</c:v>
                  </c:pt>
                  <c:pt idx="3">
                    <c:v>5.6325552366625724E-3</c:v>
                  </c:pt>
                  <c:pt idx="4">
                    <c:v>2.6193536941968008E-3</c:v>
                  </c:pt>
                  <c:pt idx="5">
                    <c:v>2.3343841797766742E-2</c:v>
                  </c:pt>
                  <c:pt idx="6">
                    <c:v>1.0446159043959423E-2</c:v>
                  </c:pt>
                  <c:pt idx="7">
                    <c:v>1.6001865696282107E-3</c:v>
                  </c:pt>
                  <c:pt idx="8">
                    <c:v>3.5846060437498446E-2</c:v>
                  </c:pt>
                  <c:pt idx="9">
                    <c:v>3.0590917145705682E-2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'rubyCycles_1-64ways'!$M$5:$W$5</c:f>
              <c:numCache>
                <c:formatCode>General</c:formatCode>
                <c:ptCount val="11"/>
                <c:pt idx="0">
                  <c:v>1.0614730319896153</c:v>
                </c:pt>
                <c:pt idx="1">
                  <c:v>1.0102337403527812</c:v>
                </c:pt>
                <c:pt idx="2">
                  <c:v>1.0831457205840231</c:v>
                </c:pt>
                <c:pt idx="3">
                  <c:v>1.5025216488282747</c:v>
                </c:pt>
                <c:pt idx="4">
                  <c:v>1.2461214789767103</c:v>
                </c:pt>
                <c:pt idx="5">
                  <c:v>1.2287627849037381</c:v>
                </c:pt>
                <c:pt idx="6">
                  <c:v>1.1481965696322336</c:v>
                </c:pt>
                <c:pt idx="7">
                  <c:v>1.1828388893779529</c:v>
                </c:pt>
                <c:pt idx="8">
                  <c:v>1.1117680628494813</c:v>
                </c:pt>
                <c:pt idx="9">
                  <c:v>1.1867595163531939</c:v>
                </c:pt>
                <c:pt idx="10">
                  <c:v>1.1695493849341578</c:v>
                </c:pt>
              </c:numCache>
            </c:numRef>
          </c:val>
        </c:ser>
        <c:ser>
          <c:idx val="2"/>
          <c:order val="2"/>
          <c:tx>
            <c:strRef>
              <c:f>'rubyCycles_1-64ways'!$L$6</c:f>
              <c:strCache>
                <c:ptCount val="1"/>
                <c:pt idx="0">
                  <c:v>D 4-way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'rubyCycles_1-64ways'!$M$38:$V$38</c:f>
                <c:numCache>
                  <c:formatCode>General</c:formatCode>
                  <c:ptCount val="10"/>
                  <c:pt idx="0">
                    <c:v>2.1070106789039875E-4</c:v>
                  </c:pt>
                  <c:pt idx="1">
                    <c:v>4.8307289887889181E-4</c:v>
                  </c:pt>
                  <c:pt idx="2">
                    <c:v>5.9896180936463918E-4</c:v>
                  </c:pt>
                  <c:pt idx="3">
                    <c:v>6.185780508039627E-3</c:v>
                  </c:pt>
                  <c:pt idx="4">
                    <c:v>5.1712627846550773E-4</c:v>
                  </c:pt>
                  <c:pt idx="5">
                    <c:v>1.0531388074546713E-2</c:v>
                  </c:pt>
                  <c:pt idx="6">
                    <c:v>7.5633183694797414E-3</c:v>
                  </c:pt>
                  <c:pt idx="7">
                    <c:v>7.1783730565973237E-4</c:v>
                  </c:pt>
                  <c:pt idx="8">
                    <c:v>2.3610879283089921E-2</c:v>
                  </c:pt>
                  <c:pt idx="9">
                    <c:v>2.2986197258043413E-2</c:v>
                  </c:pt>
                </c:numCache>
              </c:numRef>
            </c:plus>
            <c:minus>
              <c:numRef>
                <c:f>'rubyCycles_1-64ways'!$M$38:$V$38</c:f>
                <c:numCache>
                  <c:formatCode>General</c:formatCode>
                  <c:ptCount val="10"/>
                  <c:pt idx="0">
                    <c:v>2.1070106789039875E-4</c:v>
                  </c:pt>
                  <c:pt idx="1">
                    <c:v>4.8307289887889181E-4</c:v>
                  </c:pt>
                  <c:pt idx="2">
                    <c:v>5.9896180936463918E-4</c:v>
                  </c:pt>
                  <c:pt idx="3">
                    <c:v>6.185780508039627E-3</c:v>
                  </c:pt>
                  <c:pt idx="4">
                    <c:v>5.1712627846550773E-4</c:v>
                  </c:pt>
                  <c:pt idx="5">
                    <c:v>1.0531388074546713E-2</c:v>
                  </c:pt>
                  <c:pt idx="6">
                    <c:v>7.5633183694797414E-3</c:v>
                  </c:pt>
                  <c:pt idx="7">
                    <c:v>7.1783730565973237E-4</c:v>
                  </c:pt>
                  <c:pt idx="8">
                    <c:v>2.3610879283089921E-2</c:v>
                  </c:pt>
                  <c:pt idx="9">
                    <c:v>2.2986197258043413E-2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'rubyCycles_1-64ways'!$M$6:$W$6</c:f>
              <c:numCache>
                <c:formatCode>General</c:formatCode>
                <c:ptCount val="11"/>
                <c:pt idx="0">
                  <c:v>1.049866933438778</c:v>
                </c:pt>
                <c:pt idx="1">
                  <c:v>1.0083170503875456</c:v>
                </c:pt>
                <c:pt idx="2">
                  <c:v>1.0554922976478271</c:v>
                </c:pt>
                <c:pt idx="3">
                  <c:v>1.5279323033336702</c:v>
                </c:pt>
                <c:pt idx="4">
                  <c:v>1.2375991342078048</c:v>
                </c:pt>
                <c:pt idx="5">
                  <c:v>1.2299929526152753</c:v>
                </c:pt>
                <c:pt idx="6">
                  <c:v>1.1131940229883248</c:v>
                </c:pt>
                <c:pt idx="7">
                  <c:v>1.1409939472267552</c:v>
                </c:pt>
                <c:pt idx="8">
                  <c:v>1.0834252265856739</c:v>
                </c:pt>
                <c:pt idx="9">
                  <c:v>1.1593271821350879</c:v>
                </c:pt>
                <c:pt idx="10">
                  <c:v>1.1528245961734096</c:v>
                </c:pt>
              </c:numCache>
            </c:numRef>
          </c:val>
        </c:ser>
        <c:ser>
          <c:idx val="3"/>
          <c:order val="3"/>
          <c:tx>
            <c:strRef>
              <c:f>'rubyCycles_1-64ways'!$L$7</c:f>
              <c:strCache>
                <c:ptCount val="1"/>
                <c:pt idx="0">
                  <c:v>D 8-way</c:v>
                </c:pt>
              </c:strCache>
            </c:strRef>
          </c:tx>
          <c:spPr>
            <a:solidFill>
              <a:schemeClr val="tx2">
                <a:lumMod val="60000"/>
                <a:lumOff val="40000"/>
              </a:schemeClr>
            </a:solidFill>
            <a:ln>
              <a:solidFill>
                <a:schemeClr val="tx1"/>
              </a:solidFill>
            </a:ln>
          </c:spPr>
          <c:errBars>
            <c:errBarType val="both"/>
            <c:errValType val="cust"/>
            <c:plus>
              <c:numRef>
                <c:f>'rubyCycles_1-64ways'!$M$39:$V$39</c:f>
                <c:numCache>
                  <c:formatCode>General</c:formatCode>
                  <c:ptCount val="10"/>
                  <c:pt idx="0">
                    <c:v>9.1187007180328354E-4</c:v>
                  </c:pt>
                  <c:pt idx="1">
                    <c:v>2.2761649464406166E-3</c:v>
                  </c:pt>
                  <c:pt idx="2">
                    <c:v>7.1446742378443668E-4</c:v>
                  </c:pt>
                  <c:pt idx="3">
                    <c:v>4.7537771552368631E-3</c:v>
                  </c:pt>
                  <c:pt idx="4">
                    <c:v>1.8181345349313302E-3</c:v>
                  </c:pt>
                  <c:pt idx="5">
                    <c:v>4.2561884895070522E-3</c:v>
                  </c:pt>
                  <c:pt idx="6">
                    <c:v>1.7101779116241007E-2</c:v>
                  </c:pt>
                  <c:pt idx="7">
                    <c:v>7.4665682957588504E-4</c:v>
                  </c:pt>
                  <c:pt idx="8">
                    <c:v>2.7524528689093535E-2</c:v>
                  </c:pt>
                  <c:pt idx="9">
                    <c:v>1.2328066186175964E-2</c:v>
                  </c:pt>
                </c:numCache>
              </c:numRef>
            </c:plus>
            <c:minus>
              <c:numRef>
                <c:f>'rubyCycles_1-64ways'!$M$39:$V$39</c:f>
                <c:numCache>
                  <c:formatCode>General</c:formatCode>
                  <c:ptCount val="10"/>
                  <c:pt idx="0">
                    <c:v>9.1187007180328354E-4</c:v>
                  </c:pt>
                  <c:pt idx="1">
                    <c:v>2.2761649464406166E-3</c:v>
                  </c:pt>
                  <c:pt idx="2">
                    <c:v>7.1446742378443668E-4</c:v>
                  </c:pt>
                  <c:pt idx="3">
                    <c:v>4.7537771552368631E-3</c:v>
                  </c:pt>
                  <c:pt idx="4">
                    <c:v>1.8181345349313302E-3</c:v>
                  </c:pt>
                  <c:pt idx="5">
                    <c:v>4.2561884895070522E-3</c:v>
                  </c:pt>
                  <c:pt idx="6">
                    <c:v>1.7101779116241007E-2</c:v>
                  </c:pt>
                  <c:pt idx="7">
                    <c:v>7.4665682957588504E-4</c:v>
                  </c:pt>
                  <c:pt idx="8">
                    <c:v>2.7524528689093535E-2</c:v>
                  </c:pt>
                  <c:pt idx="9">
                    <c:v>1.2328066186175964E-2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'rubyCycles_1-64ways'!$M$7:$W$7</c:f>
              <c:numCache>
                <c:formatCode>General</c:formatCode>
                <c:ptCount val="11"/>
                <c:pt idx="0">
                  <c:v>1.0379919462954863</c:v>
                </c:pt>
                <c:pt idx="1">
                  <c:v>1.0076084830831793</c:v>
                </c:pt>
                <c:pt idx="2">
                  <c:v>1.0435100770508079</c:v>
                </c:pt>
                <c:pt idx="3">
                  <c:v>1.5539619646900953</c:v>
                </c:pt>
                <c:pt idx="4">
                  <c:v>1.2401756229364786</c:v>
                </c:pt>
                <c:pt idx="5">
                  <c:v>1.2306802339431766</c:v>
                </c:pt>
                <c:pt idx="6">
                  <c:v>1.0931378326563275</c:v>
                </c:pt>
                <c:pt idx="7">
                  <c:v>1.13306919588095</c:v>
                </c:pt>
                <c:pt idx="8">
                  <c:v>1.077694990014356</c:v>
                </c:pt>
                <c:pt idx="9">
                  <c:v>1.1282467876829039</c:v>
                </c:pt>
                <c:pt idx="10">
                  <c:v>1.1457457565840963</c:v>
                </c:pt>
              </c:numCache>
            </c:numRef>
          </c:val>
        </c:ser>
        <c:ser>
          <c:idx val="4"/>
          <c:order val="4"/>
          <c:tx>
            <c:strRef>
              <c:f>'rubyCycles_1-64ways'!$L$8</c:f>
              <c:strCache>
                <c:ptCount val="1"/>
                <c:pt idx="0">
                  <c:v>D 16-way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'rubyCycles_1-64ways'!$M$40:$V$40</c:f>
                <c:numCache>
                  <c:formatCode>General</c:formatCode>
                  <c:ptCount val="10"/>
                  <c:pt idx="0">
                    <c:v>5.7137980526449127E-4</c:v>
                  </c:pt>
                  <c:pt idx="1">
                    <c:v>9.5807991626365634E-4</c:v>
                  </c:pt>
                  <c:pt idx="2">
                    <c:v>3.1007888980300264E-4</c:v>
                  </c:pt>
                  <c:pt idx="3">
                    <c:v>4.278225875560592E-3</c:v>
                  </c:pt>
                  <c:pt idx="4">
                    <c:v>6.8006368457966147E-4</c:v>
                  </c:pt>
                  <c:pt idx="5">
                    <c:v>1.5163237707362453E-2</c:v>
                  </c:pt>
                  <c:pt idx="6">
                    <c:v>1.3714370796270687E-2</c:v>
                  </c:pt>
                  <c:pt idx="7">
                    <c:v>7.1284929422116869E-4</c:v>
                  </c:pt>
                  <c:pt idx="8">
                    <c:v>3.0173219488571372E-2</c:v>
                  </c:pt>
                  <c:pt idx="9">
                    <c:v>1.0499788692143037E-2</c:v>
                  </c:pt>
                </c:numCache>
              </c:numRef>
            </c:plus>
            <c:minus>
              <c:numRef>
                <c:f>'rubyCycles_1-64ways'!$M$40:$V$40</c:f>
                <c:numCache>
                  <c:formatCode>General</c:formatCode>
                  <c:ptCount val="10"/>
                  <c:pt idx="0">
                    <c:v>5.7137980526449127E-4</c:v>
                  </c:pt>
                  <c:pt idx="1">
                    <c:v>9.5807991626365634E-4</c:v>
                  </c:pt>
                  <c:pt idx="2">
                    <c:v>3.1007888980300264E-4</c:v>
                  </c:pt>
                  <c:pt idx="3">
                    <c:v>4.278225875560592E-3</c:v>
                  </c:pt>
                  <c:pt idx="4">
                    <c:v>6.8006368457966147E-4</c:v>
                  </c:pt>
                  <c:pt idx="5">
                    <c:v>1.5163237707362453E-2</c:v>
                  </c:pt>
                  <c:pt idx="6">
                    <c:v>1.3714370796270687E-2</c:v>
                  </c:pt>
                  <c:pt idx="7">
                    <c:v>7.1284929422116869E-4</c:v>
                  </c:pt>
                  <c:pt idx="8">
                    <c:v>3.0173219488571372E-2</c:v>
                  </c:pt>
                  <c:pt idx="9">
                    <c:v>1.0499788692143037E-2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'rubyCycles_1-64ways'!$M$8:$W$8</c:f>
              <c:numCache>
                <c:formatCode>General</c:formatCode>
                <c:ptCount val="11"/>
                <c:pt idx="0">
                  <c:v>1.0351659120667618</c:v>
                </c:pt>
                <c:pt idx="1">
                  <c:v>1.0063692607813284</c:v>
                </c:pt>
                <c:pt idx="2">
                  <c:v>1.0200383812598719</c:v>
                </c:pt>
                <c:pt idx="3">
                  <c:v>1.5750463374976109</c:v>
                </c:pt>
                <c:pt idx="4">
                  <c:v>1.2413552830335086</c:v>
                </c:pt>
                <c:pt idx="5">
                  <c:v>1.2318280455566943</c:v>
                </c:pt>
                <c:pt idx="6">
                  <c:v>1.0787770547147781</c:v>
                </c:pt>
                <c:pt idx="7">
                  <c:v>1.129377916542684</c:v>
                </c:pt>
                <c:pt idx="8">
                  <c:v>1.0641006841600731</c:v>
                </c:pt>
                <c:pt idx="9">
                  <c:v>1.1070092993764244</c:v>
                </c:pt>
                <c:pt idx="10">
                  <c:v>1.1389452145482157</c:v>
                </c:pt>
              </c:numCache>
            </c:numRef>
          </c:val>
        </c:ser>
        <c:ser>
          <c:idx val="5"/>
          <c:order val="5"/>
          <c:tx>
            <c:strRef>
              <c:f>'rubyCycles_1-64ways'!$L$9</c:f>
              <c:strCache>
                <c:ptCount val="1"/>
                <c:pt idx="0">
                  <c:v>D 32-way</c:v>
                </c:pt>
              </c:strCache>
            </c:strRef>
          </c:tx>
          <c:spPr>
            <a:solidFill>
              <a:schemeClr val="tx2">
                <a:lumMod val="60000"/>
                <a:lumOff val="40000"/>
              </a:schemeClr>
            </a:solidFill>
            <a:ln>
              <a:solidFill>
                <a:schemeClr val="tx1"/>
              </a:solidFill>
            </a:ln>
          </c:spPr>
          <c:errBars>
            <c:errBarType val="both"/>
            <c:errValType val="cust"/>
            <c:plus>
              <c:numRef>
                <c:f>'rubyCycles_1-64ways'!$M$41:$V$41</c:f>
                <c:numCache>
                  <c:formatCode>General</c:formatCode>
                  <c:ptCount val="10"/>
                  <c:pt idx="0">
                    <c:v>1.8042053070949551E-4</c:v>
                  </c:pt>
                  <c:pt idx="1">
                    <c:v>4.4334800744305739E-4</c:v>
                  </c:pt>
                  <c:pt idx="2">
                    <c:v>2.3701441391993592E-4</c:v>
                  </c:pt>
                  <c:pt idx="3">
                    <c:v>4.3360362513093715E-3</c:v>
                  </c:pt>
                  <c:pt idx="4">
                    <c:v>1.6149564849830258E-4</c:v>
                  </c:pt>
                  <c:pt idx="5">
                    <c:v>6.2008981343788568E-3</c:v>
                  </c:pt>
                  <c:pt idx="6">
                    <c:v>1.3539243966420495E-2</c:v>
                  </c:pt>
                  <c:pt idx="7">
                    <c:v>3.676710658915197E-4</c:v>
                  </c:pt>
                  <c:pt idx="8">
                    <c:v>2.4762452697551084E-2</c:v>
                  </c:pt>
                  <c:pt idx="9">
                    <c:v>1.2313731877168065E-2</c:v>
                  </c:pt>
                </c:numCache>
              </c:numRef>
            </c:plus>
            <c:minus>
              <c:numRef>
                <c:f>'rubyCycles_1-64ways'!$M$41:$V$41</c:f>
                <c:numCache>
                  <c:formatCode>General</c:formatCode>
                  <c:ptCount val="10"/>
                  <c:pt idx="0">
                    <c:v>1.8042053070949551E-4</c:v>
                  </c:pt>
                  <c:pt idx="1">
                    <c:v>4.4334800744305739E-4</c:v>
                  </c:pt>
                  <c:pt idx="2">
                    <c:v>2.3701441391993592E-4</c:v>
                  </c:pt>
                  <c:pt idx="3">
                    <c:v>4.3360362513093715E-3</c:v>
                  </c:pt>
                  <c:pt idx="4">
                    <c:v>1.6149564849830258E-4</c:v>
                  </c:pt>
                  <c:pt idx="5">
                    <c:v>6.2008981343788568E-3</c:v>
                  </c:pt>
                  <c:pt idx="6">
                    <c:v>1.3539243966420495E-2</c:v>
                  </c:pt>
                  <c:pt idx="7">
                    <c:v>3.676710658915197E-4</c:v>
                  </c:pt>
                  <c:pt idx="8">
                    <c:v>2.4762452697551084E-2</c:v>
                  </c:pt>
                  <c:pt idx="9">
                    <c:v>1.2313731877168065E-2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'rubyCycles_1-64ways'!$M$9:$W$9</c:f>
              <c:numCache>
                <c:formatCode>General</c:formatCode>
                <c:ptCount val="11"/>
                <c:pt idx="0">
                  <c:v>1.0344857074252112</c:v>
                </c:pt>
                <c:pt idx="1">
                  <c:v>1.006362116271142</c:v>
                </c:pt>
                <c:pt idx="2">
                  <c:v>1.0145270586100739</c:v>
                </c:pt>
                <c:pt idx="3">
                  <c:v>1.5769495723703864</c:v>
                </c:pt>
                <c:pt idx="4">
                  <c:v>1.2408957029124181</c:v>
                </c:pt>
                <c:pt idx="5">
                  <c:v>1.230000004795919</c:v>
                </c:pt>
                <c:pt idx="6">
                  <c:v>1.0860200272468412</c:v>
                </c:pt>
                <c:pt idx="7">
                  <c:v>1.128291198030859</c:v>
                </c:pt>
                <c:pt idx="8">
                  <c:v>1.0663592912165225</c:v>
                </c:pt>
                <c:pt idx="9">
                  <c:v>1.1106906804733176</c:v>
                </c:pt>
                <c:pt idx="10">
                  <c:v>1.1394509447142984</c:v>
                </c:pt>
              </c:numCache>
            </c:numRef>
          </c:val>
        </c:ser>
        <c:ser>
          <c:idx val="6"/>
          <c:order val="6"/>
          <c:tx>
            <c:strRef>
              <c:f>'rubyCycles_1-64ways'!$L$10</c:f>
              <c:strCache>
                <c:ptCount val="1"/>
                <c:pt idx="0">
                  <c:v>D 64-way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'rubyCycles_1-64ways'!$M$42:$V$42</c:f>
                <c:numCache>
                  <c:formatCode>General</c:formatCode>
                  <c:ptCount val="10"/>
                  <c:pt idx="0">
                    <c:v>6.6382162304979696E-4</c:v>
                  </c:pt>
                  <c:pt idx="1">
                    <c:v>6.2177433264833343E-4</c:v>
                  </c:pt>
                  <c:pt idx="2">
                    <c:v>3.1671849431318876E-4</c:v>
                  </c:pt>
                  <c:pt idx="3">
                    <c:v>4.1413552957981006E-3</c:v>
                  </c:pt>
                  <c:pt idx="4">
                    <c:v>5.1723251726904108E-3</c:v>
                  </c:pt>
                  <c:pt idx="5">
                    <c:v>7.3489896854173732E-3</c:v>
                  </c:pt>
                  <c:pt idx="6">
                    <c:v>1.0846533173436267E-2</c:v>
                  </c:pt>
                  <c:pt idx="7">
                    <c:v>1.0797895612917325E-3</c:v>
                  </c:pt>
                  <c:pt idx="8">
                    <c:v>2.6470412731899328E-2</c:v>
                  </c:pt>
                  <c:pt idx="9">
                    <c:v>1.1115344466751456E-2</c:v>
                  </c:pt>
                </c:numCache>
              </c:numRef>
            </c:plus>
            <c:minus>
              <c:numRef>
                <c:f>'rubyCycles_1-64ways'!$M$42:$V$42</c:f>
                <c:numCache>
                  <c:formatCode>General</c:formatCode>
                  <c:ptCount val="10"/>
                  <c:pt idx="0">
                    <c:v>6.6382162304979696E-4</c:v>
                  </c:pt>
                  <c:pt idx="1">
                    <c:v>6.2177433264833343E-4</c:v>
                  </c:pt>
                  <c:pt idx="2">
                    <c:v>3.1671849431318876E-4</c:v>
                  </c:pt>
                  <c:pt idx="3">
                    <c:v>4.1413552957981006E-3</c:v>
                  </c:pt>
                  <c:pt idx="4">
                    <c:v>5.1723251726904108E-3</c:v>
                  </c:pt>
                  <c:pt idx="5">
                    <c:v>7.3489896854173732E-3</c:v>
                  </c:pt>
                  <c:pt idx="6">
                    <c:v>1.0846533173436267E-2</c:v>
                  </c:pt>
                  <c:pt idx="7">
                    <c:v>1.0797895612917325E-3</c:v>
                  </c:pt>
                  <c:pt idx="8">
                    <c:v>2.6470412731899328E-2</c:v>
                  </c:pt>
                  <c:pt idx="9">
                    <c:v>1.1115344466751456E-2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'rubyCycles_1-64ways'!$M$10:$W$10</c:f>
              <c:numCache>
                <c:formatCode>General</c:formatCode>
                <c:ptCount val="11"/>
                <c:pt idx="0">
                  <c:v>1.0349108744137125</c:v>
                </c:pt>
                <c:pt idx="1">
                  <c:v>1.0058523344560795</c:v>
                </c:pt>
                <c:pt idx="2">
                  <c:v>1.0135048704058343</c:v>
                </c:pt>
                <c:pt idx="3">
                  <c:v>1.5852789654660635</c:v>
                </c:pt>
                <c:pt idx="4">
                  <c:v>1.2385745696804951</c:v>
                </c:pt>
                <c:pt idx="5">
                  <c:v>1.2338468221893035</c:v>
                </c:pt>
                <c:pt idx="6">
                  <c:v>1.087362833924032</c:v>
                </c:pt>
                <c:pt idx="7">
                  <c:v>1.1267648425426611</c:v>
                </c:pt>
                <c:pt idx="8">
                  <c:v>1.0474510702720918</c:v>
                </c:pt>
                <c:pt idx="9">
                  <c:v>1.11132765354343</c:v>
                </c:pt>
                <c:pt idx="10">
                  <c:v>1.1380820561547227</c:v>
                </c:pt>
              </c:numCache>
            </c:numRef>
          </c:val>
        </c:ser>
        <c:ser>
          <c:idx val="7"/>
          <c:order val="7"/>
          <c:tx>
            <c:strRef>
              <c:f>'rubyCycles_1-64ways'!$L$11</c:f>
              <c:strCache>
                <c:ptCount val="1"/>
                <c:pt idx="0">
                  <c:v>Flask 1-way</c:v>
                </c:pt>
              </c:strCache>
            </c:strRef>
          </c:tx>
          <c:spPr>
            <a:solidFill>
              <a:schemeClr val="accent3">
                <a:lumMod val="75000"/>
              </a:schemeClr>
            </a:solidFill>
            <a:ln>
              <a:solidFill>
                <a:schemeClr val="tx1"/>
              </a:solidFill>
            </a:ln>
          </c:spPr>
          <c:errBars>
            <c:errBarType val="both"/>
            <c:errValType val="cust"/>
            <c:plus>
              <c:numRef>
                <c:f>'rubyCycles_1-64ways'!$M$43:$V$43</c:f>
                <c:numCache>
                  <c:formatCode>General</c:formatCode>
                  <c:ptCount val="10"/>
                  <c:pt idx="0">
                    <c:v>2.7073430727225166E-4</c:v>
                  </c:pt>
                  <c:pt idx="1">
                    <c:v>6.6305843614639396E-4</c:v>
                  </c:pt>
                  <c:pt idx="2">
                    <c:v>1.3988534985431846E-3</c:v>
                  </c:pt>
                  <c:pt idx="3">
                    <c:v>7.0789997124088132E-3</c:v>
                  </c:pt>
                  <c:pt idx="4">
                    <c:v>1.1590743240464778E-3</c:v>
                  </c:pt>
                  <c:pt idx="5">
                    <c:v>2.4192982612003893E-3</c:v>
                  </c:pt>
                  <c:pt idx="6">
                    <c:v>1.3075057519115502E-2</c:v>
                  </c:pt>
                  <c:pt idx="7">
                    <c:v>0</c:v>
                  </c:pt>
                  <c:pt idx="8">
                    <c:v>3.1285104869889183E-2</c:v>
                  </c:pt>
                  <c:pt idx="9">
                    <c:v>0</c:v>
                  </c:pt>
                </c:numCache>
              </c:numRef>
            </c:plus>
            <c:minus>
              <c:numRef>
                <c:f>'rubyCycles_1-64ways'!$M$43:$V$43</c:f>
                <c:numCache>
                  <c:formatCode>General</c:formatCode>
                  <c:ptCount val="10"/>
                  <c:pt idx="0">
                    <c:v>2.7073430727225166E-4</c:v>
                  </c:pt>
                  <c:pt idx="1">
                    <c:v>6.6305843614639396E-4</c:v>
                  </c:pt>
                  <c:pt idx="2">
                    <c:v>1.3988534985431846E-3</c:v>
                  </c:pt>
                  <c:pt idx="3">
                    <c:v>7.0789997124088132E-3</c:v>
                  </c:pt>
                  <c:pt idx="4">
                    <c:v>1.1590743240464778E-3</c:v>
                  </c:pt>
                  <c:pt idx="5">
                    <c:v>2.4192982612003893E-3</c:v>
                  </c:pt>
                  <c:pt idx="6">
                    <c:v>1.3075057519115502E-2</c:v>
                  </c:pt>
                  <c:pt idx="7">
                    <c:v>0</c:v>
                  </c:pt>
                  <c:pt idx="8">
                    <c:v>3.1285104869889183E-2</c:v>
                  </c:pt>
                  <c:pt idx="9">
                    <c:v>0</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'rubyCycles_1-64ways'!$M$11:$W$11</c:f>
              <c:numCache>
                <c:formatCode>General</c:formatCode>
                <c:ptCount val="11"/>
                <c:pt idx="0">
                  <c:v>1.0028851352726009</c:v>
                </c:pt>
                <c:pt idx="1">
                  <c:v>1.0043491855510425</c:v>
                </c:pt>
                <c:pt idx="2">
                  <c:v>0.98948749402305647</c:v>
                </c:pt>
                <c:pt idx="3">
                  <c:v>0.99321850296134195</c:v>
                </c:pt>
                <c:pt idx="4">
                  <c:v>1.0182725831720916</c:v>
                </c:pt>
                <c:pt idx="5">
                  <c:v>1.0709827959622549</c:v>
                </c:pt>
                <c:pt idx="6">
                  <c:v>1.1815193894771656</c:v>
                </c:pt>
                <c:pt idx="7">
                  <c:v>1.0319525347770835</c:v>
                </c:pt>
                <c:pt idx="8">
                  <c:v>1.0941202950301048</c:v>
                </c:pt>
                <c:pt idx="9">
                  <c:v>1.1201299504244226</c:v>
                </c:pt>
                <c:pt idx="10">
                  <c:v>1.048979894094126</c:v>
                </c:pt>
              </c:numCache>
            </c:numRef>
          </c:val>
        </c:ser>
        <c:ser>
          <c:idx val="8"/>
          <c:order val="8"/>
          <c:tx>
            <c:strRef>
              <c:f>'rubyCycles_1-64ways'!$L$12</c:f>
              <c:strCache>
                <c:ptCount val="1"/>
                <c:pt idx="0">
                  <c:v>F 2-way</c:v>
                </c:pt>
              </c:strCache>
            </c:strRef>
          </c:tx>
          <c:spPr>
            <a:solidFill>
              <a:schemeClr val="accent3">
                <a:lumMod val="40000"/>
                <a:lumOff val="60000"/>
              </a:schemeClr>
            </a:solidFill>
            <a:ln>
              <a:solidFill>
                <a:schemeClr val="tx1"/>
              </a:solidFill>
            </a:ln>
          </c:spPr>
          <c:errBars>
            <c:errBarType val="both"/>
            <c:errValType val="cust"/>
            <c:plus>
              <c:numRef>
                <c:f>'rubyCycles_1-64ways'!$M$44:$V$44</c:f>
                <c:numCache>
                  <c:formatCode>General</c:formatCode>
                  <c:ptCount val="10"/>
                  <c:pt idx="0">
                    <c:v>1.9485136081596536E-4</c:v>
                  </c:pt>
                  <c:pt idx="1">
                    <c:v>5.424214343317462E-4</c:v>
                  </c:pt>
                  <c:pt idx="2">
                    <c:v>1.8321267060565606E-4</c:v>
                  </c:pt>
                  <c:pt idx="3">
                    <c:v>9.9151838781484751E-3</c:v>
                  </c:pt>
                  <c:pt idx="4">
                    <c:v>2.5558866500185622E-3</c:v>
                  </c:pt>
                  <c:pt idx="5">
                    <c:v>2.2030337817154125E-3</c:v>
                  </c:pt>
                  <c:pt idx="6">
                    <c:v>7.9173700307703584E-3</c:v>
                  </c:pt>
                  <c:pt idx="7">
                    <c:v>8.64452432547192E-4</c:v>
                  </c:pt>
                  <c:pt idx="8">
                    <c:v>2.2673379283442589E-2</c:v>
                  </c:pt>
                  <c:pt idx="9">
                    <c:v>1.5061596218964595E-2</c:v>
                  </c:pt>
                </c:numCache>
              </c:numRef>
            </c:plus>
            <c:minus>
              <c:numRef>
                <c:f>'rubyCycles_1-64ways'!$M$44:$V$44</c:f>
                <c:numCache>
                  <c:formatCode>General</c:formatCode>
                  <c:ptCount val="10"/>
                  <c:pt idx="0">
                    <c:v>1.9485136081596536E-4</c:v>
                  </c:pt>
                  <c:pt idx="1">
                    <c:v>5.424214343317462E-4</c:v>
                  </c:pt>
                  <c:pt idx="2">
                    <c:v>1.8321267060565606E-4</c:v>
                  </c:pt>
                  <c:pt idx="3">
                    <c:v>9.9151838781484751E-3</c:v>
                  </c:pt>
                  <c:pt idx="4">
                    <c:v>2.5558866500185622E-3</c:v>
                  </c:pt>
                  <c:pt idx="5">
                    <c:v>2.2030337817154125E-3</c:v>
                  </c:pt>
                  <c:pt idx="6">
                    <c:v>7.9173700307703584E-3</c:v>
                  </c:pt>
                  <c:pt idx="7">
                    <c:v>8.64452432547192E-4</c:v>
                  </c:pt>
                  <c:pt idx="8">
                    <c:v>2.2673379283442589E-2</c:v>
                  </c:pt>
                  <c:pt idx="9">
                    <c:v>1.5061596218964595E-2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'rubyCycles_1-64ways'!$M$12:$W$12</c:f>
              <c:numCache>
                <c:formatCode>General</c:formatCode>
                <c:ptCount val="11"/>
                <c:pt idx="0">
                  <c:v>1.0023603077058278</c:v>
                </c:pt>
                <c:pt idx="1">
                  <c:v>1.0039210752964016</c:v>
                </c:pt>
                <c:pt idx="2">
                  <c:v>0.98544598991354992</c:v>
                </c:pt>
                <c:pt idx="3">
                  <c:v>0.97110141300680131</c:v>
                </c:pt>
                <c:pt idx="4">
                  <c:v>1.0192093460265259</c:v>
                </c:pt>
                <c:pt idx="5">
                  <c:v>1.061336183097368</c:v>
                </c:pt>
                <c:pt idx="6">
                  <c:v>1.1335671821423698</c:v>
                </c:pt>
                <c:pt idx="7">
                  <c:v>1.0183492321811947</c:v>
                </c:pt>
                <c:pt idx="8">
                  <c:v>1.0686406656215315</c:v>
                </c:pt>
                <c:pt idx="9">
                  <c:v>1.0899511907981547</c:v>
                </c:pt>
                <c:pt idx="10">
                  <c:v>1.0342654005495691</c:v>
                </c:pt>
              </c:numCache>
            </c:numRef>
          </c:val>
        </c:ser>
        <c:ser>
          <c:idx val="9"/>
          <c:order val="9"/>
          <c:tx>
            <c:strRef>
              <c:f>'rubyCycles_1-64ways'!$L$13</c:f>
              <c:strCache>
                <c:ptCount val="1"/>
                <c:pt idx="0">
                  <c:v>F 4-way</c:v>
                </c:pt>
              </c:strCache>
            </c:strRef>
          </c:tx>
          <c:spPr>
            <a:solidFill>
              <a:schemeClr val="accent3">
                <a:lumMod val="75000"/>
              </a:schemeClr>
            </a:solidFill>
            <a:ln>
              <a:solidFill>
                <a:schemeClr val="tx1"/>
              </a:solidFill>
            </a:ln>
          </c:spPr>
          <c:errBars>
            <c:errBarType val="both"/>
            <c:errValType val="cust"/>
            <c:plus>
              <c:numRef>
                <c:f>'rubyCycles_1-64ways'!$M$46:$V$46</c:f>
                <c:numCache>
                  <c:formatCode>General</c:formatCode>
                  <c:ptCount val="10"/>
                  <c:pt idx="0">
                    <c:v>2.8352165486745857E-5</c:v>
                  </c:pt>
                  <c:pt idx="1">
                    <c:v>1.9699556945809599E-4</c:v>
                  </c:pt>
                  <c:pt idx="2">
                    <c:v>3.5761113370065545E-5</c:v>
                  </c:pt>
                  <c:pt idx="3">
                    <c:v>1.3891591520614757E-3</c:v>
                  </c:pt>
                  <c:pt idx="4">
                    <c:v>5.2969385837298381E-3</c:v>
                  </c:pt>
                  <c:pt idx="5">
                    <c:v>5.1292205020036482E-3</c:v>
                  </c:pt>
                  <c:pt idx="6">
                    <c:v>6.8580633705858625E-3</c:v>
                  </c:pt>
                  <c:pt idx="7">
                    <c:v>6.9096370906021251E-4</c:v>
                  </c:pt>
                  <c:pt idx="8">
                    <c:v>1.7468493360384422E-2</c:v>
                  </c:pt>
                  <c:pt idx="9">
                    <c:v>1.4525237549493274E-2</c:v>
                  </c:pt>
                </c:numCache>
              </c:numRef>
            </c:plus>
            <c:minus>
              <c:numRef>
                <c:f>'rubyCycles_1-64ways'!$M$46:$V$46</c:f>
                <c:numCache>
                  <c:formatCode>General</c:formatCode>
                  <c:ptCount val="10"/>
                  <c:pt idx="0">
                    <c:v>2.8352165486745857E-5</c:v>
                  </c:pt>
                  <c:pt idx="1">
                    <c:v>1.9699556945809599E-4</c:v>
                  </c:pt>
                  <c:pt idx="2">
                    <c:v>3.5761113370065545E-5</c:v>
                  </c:pt>
                  <c:pt idx="3">
                    <c:v>1.3891591520614757E-3</c:v>
                  </c:pt>
                  <c:pt idx="4">
                    <c:v>5.2969385837298381E-3</c:v>
                  </c:pt>
                  <c:pt idx="5">
                    <c:v>5.1292205020036482E-3</c:v>
                  </c:pt>
                  <c:pt idx="6">
                    <c:v>6.8580633705858625E-3</c:v>
                  </c:pt>
                  <c:pt idx="7">
                    <c:v>6.9096370906021251E-4</c:v>
                  </c:pt>
                  <c:pt idx="8">
                    <c:v>1.7468493360384422E-2</c:v>
                  </c:pt>
                  <c:pt idx="9">
                    <c:v>1.4525237549493274E-2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'rubyCycles_1-64ways'!$M$13:$W$13</c:f>
              <c:numCache>
                <c:formatCode>General</c:formatCode>
                <c:ptCount val="11"/>
                <c:pt idx="0">
                  <c:v>1.0023225625013359</c:v>
                </c:pt>
                <c:pt idx="1">
                  <c:v>1.0039126699903005</c:v>
                </c:pt>
                <c:pt idx="2">
                  <c:v>0.98381120194941762</c:v>
                </c:pt>
                <c:pt idx="3">
                  <c:v>0.96511246036682063</c:v>
                </c:pt>
                <c:pt idx="4">
                  <c:v>1.0189330478196392</c:v>
                </c:pt>
                <c:pt idx="5">
                  <c:v>1.0600260979384175</c:v>
                </c:pt>
                <c:pt idx="6">
                  <c:v>1.1067479313417581</c:v>
                </c:pt>
                <c:pt idx="7">
                  <c:v>1.0130985891809838</c:v>
                </c:pt>
                <c:pt idx="8">
                  <c:v>1.037007101137039</c:v>
                </c:pt>
                <c:pt idx="9">
                  <c:v>1.07858431104106</c:v>
                </c:pt>
                <c:pt idx="10">
                  <c:v>1.02612237871832</c:v>
                </c:pt>
              </c:numCache>
            </c:numRef>
          </c:val>
        </c:ser>
        <c:ser>
          <c:idx val="10"/>
          <c:order val="10"/>
          <c:tx>
            <c:strRef>
              <c:f>'rubyCycles_1-64ways'!$L$14</c:f>
              <c:strCache>
                <c:ptCount val="1"/>
                <c:pt idx="0">
                  <c:v>F 8-way</c:v>
                </c:pt>
              </c:strCache>
            </c:strRef>
          </c:tx>
          <c:spPr>
            <a:solidFill>
              <a:schemeClr val="accent3">
                <a:lumMod val="40000"/>
                <a:lumOff val="60000"/>
              </a:schemeClr>
            </a:solidFill>
            <a:ln>
              <a:solidFill>
                <a:schemeClr val="tx1"/>
              </a:solidFill>
            </a:ln>
          </c:spPr>
          <c:errBars>
            <c:errBarType val="both"/>
            <c:errValType val="cust"/>
            <c:pl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plus>
            <c:min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'rubyCycles_1-64ways'!$M$14:$W$14</c:f>
              <c:numCache>
                <c:formatCode>General</c:formatCode>
                <c:ptCount val="11"/>
                <c:pt idx="0">
                  <c:v>1.0023312446323034</c:v>
                </c:pt>
                <c:pt idx="1">
                  <c:v>1.0024910525460442</c:v>
                </c:pt>
                <c:pt idx="2">
                  <c:v>0.98187791473681019</c:v>
                </c:pt>
                <c:pt idx="3">
                  <c:v>0.96671764607382482</c:v>
                </c:pt>
                <c:pt idx="4">
                  <c:v>1.0183797457537513</c:v>
                </c:pt>
                <c:pt idx="5">
                  <c:v>1.0587725319547716</c:v>
                </c:pt>
                <c:pt idx="6">
                  <c:v>1.0744801994984245</c:v>
                </c:pt>
                <c:pt idx="7">
                  <c:v>1.0118120656404039</c:v>
                </c:pt>
                <c:pt idx="8">
                  <c:v>1.03481821913296</c:v>
                </c:pt>
                <c:pt idx="9">
                  <c:v>1.0597030746491363</c:v>
                </c:pt>
                <c:pt idx="10">
                  <c:v>1.0205887720617297</c:v>
                </c:pt>
              </c:numCache>
            </c:numRef>
          </c:val>
        </c:ser>
        <c:ser>
          <c:idx val="11"/>
          <c:order val="11"/>
          <c:tx>
            <c:strRef>
              <c:f>'rubyCycles_1-64ways'!$L$15</c:f>
              <c:strCache>
                <c:ptCount val="1"/>
                <c:pt idx="0">
                  <c:v>F 16-way</c:v>
                </c:pt>
              </c:strCache>
            </c:strRef>
          </c:tx>
          <c:spPr>
            <a:solidFill>
              <a:schemeClr val="accent3">
                <a:lumMod val="75000"/>
              </a:schemeClr>
            </a:solidFill>
            <a:ln>
              <a:solidFill>
                <a:schemeClr val="tx1"/>
              </a:solidFill>
            </a:ln>
          </c:spPr>
          <c:errBars>
            <c:errBarType val="both"/>
            <c:errValType val="cust"/>
            <c:pl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plus>
            <c:min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'rubyCycles_1-64ways'!$M$15:$W$15</c:f>
              <c:numCache>
                <c:formatCode>General</c:formatCode>
                <c:ptCount val="11"/>
                <c:pt idx="0">
                  <c:v>1.0024565837256925</c:v>
                </c:pt>
                <c:pt idx="1">
                  <c:v>1.0028730737083627</c:v>
                </c:pt>
                <c:pt idx="2">
                  <c:v>0.98143253658025431</c:v>
                </c:pt>
                <c:pt idx="3">
                  <c:v>0.96190784664392426</c:v>
                </c:pt>
                <c:pt idx="4">
                  <c:v>1.0191493820240216</c:v>
                </c:pt>
                <c:pt idx="5">
                  <c:v>1.0585575759647385</c:v>
                </c:pt>
                <c:pt idx="6">
                  <c:v>1.0778346670304331</c:v>
                </c:pt>
                <c:pt idx="7">
                  <c:v>1.0112579594152613</c:v>
                </c:pt>
                <c:pt idx="8">
                  <c:v>1.0418560172090103</c:v>
                </c:pt>
                <c:pt idx="9">
                  <c:v>1.0602984214759967</c:v>
                </c:pt>
                <c:pt idx="10">
                  <c:v>1.0211528911342183</c:v>
                </c:pt>
              </c:numCache>
            </c:numRef>
          </c:val>
        </c:ser>
        <c:ser>
          <c:idx val="12"/>
          <c:order val="12"/>
          <c:tx>
            <c:strRef>
              <c:f>'rubyCycles_1-64ways'!$L$16</c:f>
              <c:strCache>
                <c:ptCount val="1"/>
                <c:pt idx="0">
                  <c:v>F 32-way</c:v>
                </c:pt>
              </c:strCache>
            </c:strRef>
          </c:tx>
          <c:spPr>
            <a:solidFill>
              <a:schemeClr val="accent3">
                <a:lumMod val="40000"/>
                <a:lumOff val="60000"/>
              </a:schemeClr>
            </a:solidFill>
            <a:ln>
              <a:solidFill>
                <a:schemeClr val="tx1"/>
              </a:solidFill>
            </a:ln>
          </c:spPr>
          <c:errBars>
            <c:errBarType val="both"/>
            <c:errValType val="cust"/>
            <c:plus>
              <c:numRef>
                <c:f>'rubyCycles_1-64ways'!$M$48:$V$48</c:f>
                <c:numCache>
                  <c:formatCode>General</c:formatCode>
                  <c:ptCount val="10"/>
                  <c:pt idx="0">
                    <c:v>7.3957680670813167E-5</c:v>
                  </c:pt>
                  <c:pt idx="1">
                    <c:v>1.584359670885801E-4</c:v>
                  </c:pt>
                  <c:pt idx="2">
                    <c:v>8.1920044475595246E-5</c:v>
                  </c:pt>
                  <c:pt idx="3">
                    <c:v>3.7797002728815715E-3</c:v>
                  </c:pt>
                  <c:pt idx="4">
                    <c:v>1.2318201367152199E-3</c:v>
                  </c:pt>
                  <c:pt idx="5">
                    <c:v>2.767240451438968E-3</c:v>
                  </c:pt>
                  <c:pt idx="6">
                    <c:v>9.6783184595617983E-3</c:v>
                  </c:pt>
                  <c:pt idx="7">
                    <c:v>9.7740514149226537E-4</c:v>
                  </c:pt>
                  <c:pt idx="8">
                    <c:v>2.0317458336240091E-2</c:v>
                  </c:pt>
                  <c:pt idx="9">
                    <c:v>9.1133997239635084E-3</c:v>
                  </c:pt>
                </c:numCache>
              </c:numRef>
            </c:plus>
            <c:minus>
              <c:numRef>
                <c:f>'rubyCycles_1-64ways'!$M$48:$V$48</c:f>
                <c:numCache>
                  <c:formatCode>General</c:formatCode>
                  <c:ptCount val="10"/>
                  <c:pt idx="0">
                    <c:v>7.3957680670813167E-5</c:v>
                  </c:pt>
                  <c:pt idx="1">
                    <c:v>1.584359670885801E-4</c:v>
                  </c:pt>
                  <c:pt idx="2">
                    <c:v>8.1920044475595246E-5</c:v>
                  </c:pt>
                  <c:pt idx="3">
                    <c:v>3.7797002728815715E-3</c:v>
                  </c:pt>
                  <c:pt idx="4">
                    <c:v>1.2318201367152199E-3</c:v>
                  </c:pt>
                  <c:pt idx="5">
                    <c:v>2.767240451438968E-3</c:v>
                  </c:pt>
                  <c:pt idx="6">
                    <c:v>9.6783184595617983E-3</c:v>
                  </c:pt>
                  <c:pt idx="7">
                    <c:v>9.7740514149226537E-4</c:v>
                  </c:pt>
                  <c:pt idx="8">
                    <c:v>2.0317458336240091E-2</c:v>
                  </c:pt>
                  <c:pt idx="9">
                    <c:v>9.1133997239635084E-3</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'rubyCycles_1-64ways'!$M$16:$W$16</c:f>
              <c:numCache>
                <c:formatCode>General</c:formatCode>
                <c:ptCount val="11"/>
                <c:pt idx="0">
                  <c:v>1.0023206586861968</c:v>
                </c:pt>
                <c:pt idx="1">
                  <c:v>1.0025650192397386</c:v>
                </c:pt>
                <c:pt idx="2">
                  <c:v>0.98100646515623446</c:v>
                </c:pt>
                <c:pt idx="3">
                  <c:v>0.9625559903407207</c:v>
                </c:pt>
                <c:pt idx="4">
                  <c:v>1.0172042919098381</c:v>
                </c:pt>
                <c:pt idx="5">
                  <c:v>1.0562905658434314</c:v>
                </c:pt>
                <c:pt idx="6">
                  <c:v>1.0663263536017935</c:v>
                </c:pt>
                <c:pt idx="7">
                  <c:v>1.0108292402985168</c:v>
                </c:pt>
                <c:pt idx="8">
                  <c:v>1.0315278208103573</c:v>
                </c:pt>
                <c:pt idx="9">
                  <c:v>1.0570608620586126</c:v>
                </c:pt>
                <c:pt idx="10">
                  <c:v>1.0182531358854441</c:v>
                </c:pt>
              </c:numCache>
            </c:numRef>
          </c:val>
        </c:ser>
        <c:ser>
          <c:idx val="13"/>
          <c:order val="13"/>
          <c:tx>
            <c:strRef>
              <c:f>'rubyCycles_1-64ways'!$L$17</c:f>
              <c:strCache>
                <c:ptCount val="1"/>
                <c:pt idx="0">
                  <c:v>F 64-way</c:v>
                </c:pt>
              </c:strCache>
            </c:strRef>
          </c:tx>
          <c:spPr>
            <a:solidFill>
              <a:schemeClr val="accent3">
                <a:lumMod val="75000"/>
              </a:schemeClr>
            </a:solidFill>
            <a:ln>
              <a:solidFill>
                <a:schemeClr val="tx1"/>
              </a:solidFill>
            </a:ln>
          </c:spPr>
          <c:errBars>
            <c:errBarType val="both"/>
            <c:errValType val="cust"/>
            <c:plus>
              <c:numRef>
                <c:f>'rubyCycles_1-64ways'!$M$49:$V$49</c:f>
                <c:numCache>
                  <c:formatCode>General</c:formatCode>
                  <c:ptCount val="10"/>
                  <c:pt idx="0">
                    <c:v>8.8994136878806773E-5</c:v>
                  </c:pt>
                  <c:pt idx="1">
                    <c:v>1.6517954887499133E-4</c:v>
                  </c:pt>
                  <c:pt idx="2">
                    <c:v>1.0457503447518473E-4</c:v>
                  </c:pt>
                  <c:pt idx="3">
                    <c:v>1.8533436403345431E-3</c:v>
                  </c:pt>
                  <c:pt idx="4">
                    <c:v>1.9106362615121011E-3</c:v>
                  </c:pt>
                  <c:pt idx="5">
                    <c:v>7.9345797349845027E-3</c:v>
                  </c:pt>
                  <c:pt idx="6">
                    <c:v>9.0476159560938223E-3</c:v>
                  </c:pt>
                  <c:pt idx="7">
                    <c:v>3.7284967733038001E-4</c:v>
                  </c:pt>
                  <c:pt idx="8">
                    <c:v>2.8036877938846936E-2</c:v>
                  </c:pt>
                  <c:pt idx="9">
                    <c:v>3.7321012584540275E-3</c:v>
                  </c:pt>
                </c:numCache>
              </c:numRef>
            </c:plus>
            <c:minus>
              <c:numRef>
                <c:f>'rubyCycles_1-64ways'!$M$49:$V$49</c:f>
                <c:numCache>
                  <c:formatCode>General</c:formatCode>
                  <c:ptCount val="10"/>
                  <c:pt idx="0">
                    <c:v>8.8994136878806773E-5</c:v>
                  </c:pt>
                  <c:pt idx="1">
                    <c:v>1.6517954887499133E-4</c:v>
                  </c:pt>
                  <c:pt idx="2">
                    <c:v>1.0457503447518473E-4</c:v>
                  </c:pt>
                  <c:pt idx="3">
                    <c:v>1.8533436403345431E-3</c:v>
                  </c:pt>
                  <c:pt idx="4">
                    <c:v>1.9106362615121011E-3</c:v>
                  </c:pt>
                  <c:pt idx="5">
                    <c:v>7.9345797349845027E-3</c:v>
                  </c:pt>
                  <c:pt idx="6">
                    <c:v>9.0476159560938223E-3</c:v>
                  </c:pt>
                  <c:pt idx="7">
                    <c:v>3.7284967733038001E-4</c:v>
                  </c:pt>
                  <c:pt idx="8">
                    <c:v>2.8036877938846936E-2</c:v>
                  </c:pt>
                  <c:pt idx="9">
                    <c:v>3.7321012584540275E-3</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'rubyCycles_1-64ways'!$M$17:$W$17</c:f>
              <c:numCache>
                <c:formatCode>General</c:formatCode>
                <c:ptCount val="11"/>
                <c:pt idx="0">
                  <c:v>1.0023539432573367</c:v>
                </c:pt>
                <c:pt idx="1">
                  <c:v>1.0025751056070604</c:v>
                </c:pt>
                <c:pt idx="2">
                  <c:v>0.98084029576152498</c:v>
                </c:pt>
                <c:pt idx="3">
                  <c:v>0.9651604069008245</c:v>
                </c:pt>
                <c:pt idx="4">
                  <c:v>1.0186646328783444</c:v>
                </c:pt>
                <c:pt idx="5">
                  <c:v>1.0575378589832443</c:v>
                </c:pt>
                <c:pt idx="6">
                  <c:v>1.0650386866046118</c:v>
                </c:pt>
                <c:pt idx="7">
                  <c:v>1.010904449897096</c:v>
                </c:pt>
                <c:pt idx="8">
                  <c:v>1.0405290345314335</c:v>
                </c:pt>
                <c:pt idx="9">
                  <c:v>1.0572649929704543</c:v>
                </c:pt>
                <c:pt idx="10">
                  <c:v>1.019571416625648</c:v>
                </c:pt>
              </c:numCache>
            </c:numRef>
          </c:val>
        </c:ser>
        <c:dLbls/>
        <c:axId val="92975104"/>
        <c:axId val="92952448"/>
      </c:barChart>
      <c:valAx>
        <c:axId val="92952448"/>
        <c:scaling>
          <c:orientation val="minMax"/>
          <c:max val="2.5"/>
        </c:scaling>
        <c:axPos val="l"/>
        <c:majorGridlines>
          <c:spPr>
            <a:ln>
              <a:solidFill>
                <a:srgbClr val="B3B3B3"/>
              </a:solidFill>
            </a:ln>
          </c:spPr>
        </c:majorGridlines>
        <c:title>
          <c:tx>
            <c:rich>
              <a:bodyPr rot="-5400000" vert="horz"/>
              <a:lstStyle/>
              <a:p>
                <a:pPr>
                  <a:defRPr sz="1800"/>
                </a:pPr>
                <a:r>
                  <a:rPr lang="en-US" sz="1800"/>
                  <a:t>Normalized Exec. Time</a:t>
                </a:r>
              </a:p>
            </c:rich>
          </c:tx>
          <c:layout/>
        </c:title>
        <c:numFmt formatCode="General" sourceLinked="1"/>
        <c:majorTickMark val="none"/>
        <c:tickLblPos val="nextTo"/>
        <c:spPr>
          <a:ln>
            <a:solidFill>
              <a:srgbClr val="B3B3B3"/>
            </a:solidFill>
          </a:ln>
        </c:spPr>
        <c:txPr>
          <a:bodyPr/>
          <a:lstStyle/>
          <a:p>
            <a:pPr>
              <a:defRPr sz="1200"/>
            </a:pPr>
            <a:endParaRPr lang="en-US"/>
          </a:p>
        </c:txPr>
        <c:crossAx val="92975104"/>
        <c:crosses val="autoZero"/>
        <c:crossBetween val="between"/>
      </c:valAx>
      <c:catAx>
        <c:axId val="92975104"/>
        <c:scaling>
          <c:orientation val="minMax"/>
        </c:scaling>
        <c:axPos val="b"/>
        <c:numFmt formatCode="General" sourceLinked="1"/>
        <c:majorTickMark val="none"/>
        <c:tickLblPos val="nextTo"/>
        <c:spPr>
          <a:ln>
            <a:solidFill>
              <a:srgbClr val="B3B3B3"/>
            </a:solidFill>
          </a:ln>
        </c:spPr>
        <c:txPr>
          <a:bodyPr/>
          <a:lstStyle/>
          <a:p>
            <a:pPr>
              <a:defRPr sz="1800"/>
            </a:pPr>
            <a:endParaRPr lang="en-US"/>
          </a:p>
        </c:txPr>
        <c:crossAx val="92952448"/>
        <c:crosses val="autoZero"/>
        <c:auto val="1"/>
        <c:lblAlgn val="ctr"/>
        <c:lblOffset val="100"/>
      </c:catAx>
      <c:spPr>
        <a:noFill/>
        <a:ln>
          <a:noFill/>
          <a:prstDash val="solid"/>
        </a:ln>
      </c:spPr>
    </c:plotArea>
    <c:legend>
      <c:legendPos val="r"/>
      <c:legendEntry>
        <c:idx val="0"/>
        <c:txPr>
          <a:bodyPr/>
          <a:lstStyle/>
          <a:p>
            <a:pPr>
              <a:defRPr sz="1600" b="1"/>
            </a:pPr>
            <a:endParaRPr lang="en-US"/>
          </a:p>
        </c:txPr>
      </c:legendEntry>
      <c:legendEntry>
        <c:idx val="7"/>
        <c:txPr>
          <a:bodyPr/>
          <a:lstStyle/>
          <a:p>
            <a:pPr>
              <a:defRPr sz="1600" b="1"/>
            </a:pPr>
            <a:endParaRPr lang="en-US"/>
          </a:p>
        </c:txPr>
      </c:legendEntry>
      <c:layout>
        <c:manualLayout>
          <c:xMode val="edge"/>
          <c:yMode val="edge"/>
          <c:x val="9.5017862350539745E-2"/>
          <c:y val="4.4832634777242107E-2"/>
          <c:w val="0.85654564012831802"/>
          <c:h val="0.21686054989250392"/>
        </c:manualLayout>
      </c:layout>
      <c:spPr>
        <a:solidFill>
          <a:sysClr val="window" lastClr="FFFFFF"/>
        </a:solidFill>
        <a:ln>
          <a:noFill/>
        </a:ln>
      </c:spPr>
      <c:txPr>
        <a:bodyPr/>
        <a:lstStyle/>
        <a:p>
          <a:pPr>
            <a:defRPr sz="1600"/>
          </a:pPr>
          <a:endParaRPr lang="en-US"/>
        </a:p>
      </c:txPr>
    </c:legend>
    <c:plotVisOnly val="1"/>
    <c:dispBlanksAs val="gap"/>
  </c:chart>
  <c:spPr>
    <a:ln>
      <a:noFill/>
    </a:ln>
  </c:spPr>
  <c:txPr>
    <a:bodyPr/>
    <a:lstStyle/>
    <a:p>
      <a:pPr>
        <a:defRPr sz="16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7.9412917188428217E-2"/>
          <c:y val="0.11213828660892769"/>
          <c:w val="0.89579016308708059"/>
          <c:h val="0.53591267636929241"/>
        </c:manualLayout>
      </c:layout>
      <c:barChart>
        <c:barDir val="col"/>
        <c:grouping val="clustered"/>
        <c:ser>
          <c:idx val="0"/>
          <c:order val="0"/>
          <c:tx>
            <c:strRef>
              <c:f>'rubyCycles_1-64ways'!$L$4</c:f>
              <c:strCache>
                <c:ptCount val="1"/>
                <c:pt idx="0">
                  <c:v>Dir 1-way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'rubyCycles_1-64ways'!$M$36:$W$36</c:f>
                <c:numCache>
                  <c:formatCode>General</c:formatCode>
                  <c:ptCount val="11"/>
                  <c:pt idx="0">
                    <c:v>3.8308879159037416E-4</c:v>
                  </c:pt>
                  <c:pt idx="1">
                    <c:v>2.1330643008042392E-3</c:v>
                  </c:pt>
                  <c:pt idx="2">
                    <c:v>1.0930420489897185E-2</c:v>
                  </c:pt>
                  <c:pt idx="3">
                    <c:v>2.7669622606757784E-2</c:v>
                  </c:pt>
                  <c:pt idx="4">
                    <c:v>1.3899491802191197E-3</c:v>
                  </c:pt>
                  <c:pt idx="5">
                    <c:v>1.1609578745586453E-2</c:v>
                  </c:pt>
                  <c:pt idx="6">
                    <c:v>8.9089524211048605E-3</c:v>
                  </c:pt>
                  <c:pt idx="7">
                    <c:v>2.2546923838124734E-4</c:v>
                  </c:pt>
                  <c:pt idx="8">
                    <c:v>2.6662685754854309E-2</c:v>
                  </c:pt>
                  <c:pt idx="9">
                    <c:v>6.031504894992208E-3</c:v>
                  </c:pt>
                  <c:pt idx="10">
                    <c:v>4.0831961175263184E-3</c:v>
                  </c:pt>
                </c:numCache>
              </c:numRef>
            </c:plus>
            <c:minus>
              <c:numRef>
                <c:f>'rubyCycles_1-64ways'!$M$36:$W$36</c:f>
                <c:numCache>
                  <c:formatCode>General</c:formatCode>
                  <c:ptCount val="11"/>
                  <c:pt idx="0">
                    <c:v>3.8308879159037416E-4</c:v>
                  </c:pt>
                  <c:pt idx="1">
                    <c:v>2.1330643008042392E-3</c:v>
                  </c:pt>
                  <c:pt idx="2">
                    <c:v>1.0930420489897185E-2</c:v>
                  </c:pt>
                  <c:pt idx="3">
                    <c:v>2.7669622606757784E-2</c:v>
                  </c:pt>
                  <c:pt idx="4">
                    <c:v>1.3899491802191197E-3</c:v>
                  </c:pt>
                  <c:pt idx="5">
                    <c:v>1.1609578745586453E-2</c:v>
                  </c:pt>
                  <c:pt idx="6">
                    <c:v>8.9089524211048605E-3</c:v>
                  </c:pt>
                  <c:pt idx="7">
                    <c:v>2.2546923838124734E-4</c:v>
                  </c:pt>
                  <c:pt idx="8">
                    <c:v>2.6662685754854309E-2</c:v>
                  </c:pt>
                  <c:pt idx="9">
                    <c:v>6.031504894992208E-3</c:v>
                  </c:pt>
                  <c:pt idx="10">
                    <c:v>4.0831961175263184E-3</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'rubyCycles_1-64ways'!$M$4:$W$4</c:f>
              <c:numCache>
                <c:formatCode>General</c:formatCode>
                <c:ptCount val="11"/>
                <c:pt idx="0">
                  <c:v>1.1929167242603425</c:v>
                </c:pt>
                <c:pt idx="1">
                  <c:v>1.1389004850950419</c:v>
                </c:pt>
                <c:pt idx="2">
                  <c:v>1.1664395663246905</c:v>
                </c:pt>
                <c:pt idx="3">
                  <c:v>1.7129764246738279</c:v>
                </c:pt>
                <c:pt idx="4">
                  <c:v>1.285822578183208</c:v>
                </c:pt>
                <c:pt idx="5">
                  <c:v>1.3678956710074672</c:v>
                </c:pt>
                <c:pt idx="6">
                  <c:v>1.215610904732362</c:v>
                </c:pt>
                <c:pt idx="7">
                  <c:v>1.3206275310567783</c:v>
                </c:pt>
                <c:pt idx="8">
                  <c:v>1.2262754700570331</c:v>
                </c:pt>
                <c:pt idx="9">
                  <c:v>1.2927085707365864</c:v>
                </c:pt>
                <c:pt idx="10">
                  <c:v>1.2836916490817161</c:v>
                </c:pt>
              </c:numCache>
            </c:numRef>
          </c:val>
        </c:ser>
        <c:ser>
          <c:idx val="1"/>
          <c:order val="1"/>
          <c:tx>
            <c:strRef>
              <c:f>'rubyCycles_1-64ways'!$L$5</c:f>
              <c:strCache>
                <c:ptCount val="1"/>
                <c:pt idx="0">
                  <c:v>D 2-way</c:v>
                </c:pt>
              </c:strCache>
            </c:strRef>
          </c:tx>
          <c:spPr>
            <a:solidFill>
              <a:schemeClr val="tx2">
                <a:lumMod val="60000"/>
                <a:lumOff val="40000"/>
              </a:schemeClr>
            </a:solidFill>
            <a:ln>
              <a:solidFill>
                <a:schemeClr val="tx1"/>
              </a:solidFill>
            </a:ln>
          </c:spPr>
          <c:errBars>
            <c:errBarType val="both"/>
            <c:errValType val="cust"/>
            <c:plus>
              <c:numRef>
                <c:f>'rubyCycles_1-64ways'!$M$37:$V$37</c:f>
                <c:numCache>
                  <c:formatCode>General</c:formatCode>
                  <c:ptCount val="10"/>
                  <c:pt idx="0">
                    <c:v>7.3924853150504892E-5</c:v>
                  </c:pt>
                  <c:pt idx="1">
                    <c:v>3.2700921808483704E-4</c:v>
                  </c:pt>
                  <c:pt idx="2">
                    <c:v>2.9271864588916101E-3</c:v>
                  </c:pt>
                  <c:pt idx="3">
                    <c:v>5.6325552366625724E-3</c:v>
                  </c:pt>
                  <c:pt idx="4">
                    <c:v>2.6193536941968008E-3</c:v>
                  </c:pt>
                  <c:pt idx="5">
                    <c:v>2.3343841797766742E-2</c:v>
                  </c:pt>
                  <c:pt idx="6">
                    <c:v>1.0446159043959423E-2</c:v>
                  </c:pt>
                  <c:pt idx="7">
                    <c:v>1.6001865696282107E-3</c:v>
                  </c:pt>
                  <c:pt idx="8">
                    <c:v>3.5846060437498446E-2</c:v>
                  </c:pt>
                  <c:pt idx="9">
                    <c:v>3.0590917145705682E-2</c:v>
                  </c:pt>
                </c:numCache>
              </c:numRef>
            </c:plus>
            <c:minus>
              <c:numRef>
                <c:f>'rubyCycles_1-64ways'!$M$37:$V$37</c:f>
                <c:numCache>
                  <c:formatCode>General</c:formatCode>
                  <c:ptCount val="10"/>
                  <c:pt idx="0">
                    <c:v>7.3924853150504892E-5</c:v>
                  </c:pt>
                  <c:pt idx="1">
                    <c:v>3.2700921808483704E-4</c:v>
                  </c:pt>
                  <c:pt idx="2">
                    <c:v>2.9271864588916101E-3</c:v>
                  </c:pt>
                  <c:pt idx="3">
                    <c:v>5.6325552366625724E-3</c:v>
                  </c:pt>
                  <c:pt idx="4">
                    <c:v>2.6193536941968008E-3</c:v>
                  </c:pt>
                  <c:pt idx="5">
                    <c:v>2.3343841797766742E-2</c:v>
                  </c:pt>
                  <c:pt idx="6">
                    <c:v>1.0446159043959423E-2</c:v>
                  </c:pt>
                  <c:pt idx="7">
                    <c:v>1.6001865696282107E-3</c:v>
                  </c:pt>
                  <c:pt idx="8">
                    <c:v>3.5846060437498446E-2</c:v>
                  </c:pt>
                  <c:pt idx="9">
                    <c:v>3.0590917145705682E-2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'rubyCycles_1-64ways'!$M$5:$W$5</c:f>
              <c:numCache>
                <c:formatCode>General</c:formatCode>
                <c:ptCount val="11"/>
                <c:pt idx="0">
                  <c:v>1.0614730319896153</c:v>
                </c:pt>
                <c:pt idx="1">
                  <c:v>1.0102337403527812</c:v>
                </c:pt>
                <c:pt idx="2">
                  <c:v>1.0831457205840231</c:v>
                </c:pt>
                <c:pt idx="3">
                  <c:v>1.5025216488282747</c:v>
                </c:pt>
                <c:pt idx="4">
                  <c:v>1.2461214789767103</c:v>
                </c:pt>
                <c:pt idx="5">
                  <c:v>1.2287627849037381</c:v>
                </c:pt>
                <c:pt idx="6">
                  <c:v>1.1481965696322336</c:v>
                </c:pt>
                <c:pt idx="7">
                  <c:v>1.1828388893779529</c:v>
                </c:pt>
                <c:pt idx="8">
                  <c:v>1.1117680628494813</c:v>
                </c:pt>
                <c:pt idx="9">
                  <c:v>1.1867595163531939</c:v>
                </c:pt>
                <c:pt idx="10">
                  <c:v>1.1695493849341578</c:v>
                </c:pt>
              </c:numCache>
            </c:numRef>
          </c:val>
        </c:ser>
        <c:ser>
          <c:idx val="2"/>
          <c:order val="2"/>
          <c:tx>
            <c:strRef>
              <c:f>'rubyCycles_1-64ways'!$L$6</c:f>
              <c:strCache>
                <c:ptCount val="1"/>
                <c:pt idx="0">
                  <c:v>D 4-way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'rubyCycles_1-64ways'!$M$38:$V$38</c:f>
                <c:numCache>
                  <c:formatCode>General</c:formatCode>
                  <c:ptCount val="10"/>
                  <c:pt idx="0">
                    <c:v>2.1070106789039875E-4</c:v>
                  </c:pt>
                  <c:pt idx="1">
                    <c:v>4.8307289887889181E-4</c:v>
                  </c:pt>
                  <c:pt idx="2">
                    <c:v>5.9896180936463918E-4</c:v>
                  </c:pt>
                  <c:pt idx="3">
                    <c:v>6.185780508039627E-3</c:v>
                  </c:pt>
                  <c:pt idx="4">
                    <c:v>5.1712627846550773E-4</c:v>
                  </c:pt>
                  <c:pt idx="5">
                    <c:v>1.0531388074546713E-2</c:v>
                  </c:pt>
                  <c:pt idx="6">
                    <c:v>7.5633183694797414E-3</c:v>
                  </c:pt>
                  <c:pt idx="7">
                    <c:v>7.1783730565973237E-4</c:v>
                  </c:pt>
                  <c:pt idx="8">
                    <c:v>2.3610879283089921E-2</c:v>
                  </c:pt>
                  <c:pt idx="9">
                    <c:v>2.2986197258043413E-2</c:v>
                  </c:pt>
                </c:numCache>
              </c:numRef>
            </c:plus>
            <c:minus>
              <c:numRef>
                <c:f>'rubyCycles_1-64ways'!$M$38:$V$38</c:f>
                <c:numCache>
                  <c:formatCode>General</c:formatCode>
                  <c:ptCount val="10"/>
                  <c:pt idx="0">
                    <c:v>2.1070106789039875E-4</c:v>
                  </c:pt>
                  <c:pt idx="1">
                    <c:v>4.8307289887889181E-4</c:v>
                  </c:pt>
                  <c:pt idx="2">
                    <c:v>5.9896180936463918E-4</c:v>
                  </c:pt>
                  <c:pt idx="3">
                    <c:v>6.185780508039627E-3</c:v>
                  </c:pt>
                  <c:pt idx="4">
                    <c:v>5.1712627846550773E-4</c:v>
                  </c:pt>
                  <c:pt idx="5">
                    <c:v>1.0531388074546713E-2</c:v>
                  </c:pt>
                  <c:pt idx="6">
                    <c:v>7.5633183694797414E-3</c:v>
                  </c:pt>
                  <c:pt idx="7">
                    <c:v>7.1783730565973237E-4</c:v>
                  </c:pt>
                  <c:pt idx="8">
                    <c:v>2.3610879283089921E-2</c:v>
                  </c:pt>
                  <c:pt idx="9">
                    <c:v>2.2986197258043413E-2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'rubyCycles_1-64ways'!$M$6:$W$6</c:f>
              <c:numCache>
                <c:formatCode>General</c:formatCode>
                <c:ptCount val="11"/>
                <c:pt idx="0">
                  <c:v>1.049866933438778</c:v>
                </c:pt>
                <c:pt idx="1">
                  <c:v>1.0083170503875456</c:v>
                </c:pt>
                <c:pt idx="2">
                  <c:v>1.0554922976478271</c:v>
                </c:pt>
                <c:pt idx="3">
                  <c:v>1.5279323033336702</c:v>
                </c:pt>
                <c:pt idx="4">
                  <c:v>1.2375991342078048</c:v>
                </c:pt>
                <c:pt idx="5">
                  <c:v>1.2299929526152753</c:v>
                </c:pt>
                <c:pt idx="6">
                  <c:v>1.1131940229883248</c:v>
                </c:pt>
                <c:pt idx="7">
                  <c:v>1.1409939472267552</c:v>
                </c:pt>
                <c:pt idx="8">
                  <c:v>1.0834252265856739</c:v>
                </c:pt>
                <c:pt idx="9">
                  <c:v>1.1593271821350879</c:v>
                </c:pt>
                <c:pt idx="10">
                  <c:v>1.1528245961734096</c:v>
                </c:pt>
              </c:numCache>
            </c:numRef>
          </c:val>
        </c:ser>
        <c:ser>
          <c:idx val="3"/>
          <c:order val="3"/>
          <c:tx>
            <c:strRef>
              <c:f>'rubyCycles_1-64ways'!$L$7</c:f>
              <c:strCache>
                <c:ptCount val="1"/>
                <c:pt idx="0">
                  <c:v>D 8-way</c:v>
                </c:pt>
              </c:strCache>
            </c:strRef>
          </c:tx>
          <c:spPr>
            <a:solidFill>
              <a:schemeClr val="tx2">
                <a:lumMod val="60000"/>
                <a:lumOff val="40000"/>
              </a:schemeClr>
            </a:solidFill>
            <a:ln>
              <a:solidFill>
                <a:schemeClr val="tx1"/>
              </a:solidFill>
            </a:ln>
          </c:spPr>
          <c:errBars>
            <c:errBarType val="both"/>
            <c:errValType val="cust"/>
            <c:plus>
              <c:numRef>
                <c:f>'rubyCycles_1-64ways'!$M$39:$V$39</c:f>
                <c:numCache>
                  <c:formatCode>General</c:formatCode>
                  <c:ptCount val="10"/>
                  <c:pt idx="0">
                    <c:v>9.1187007180328354E-4</c:v>
                  </c:pt>
                  <c:pt idx="1">
                    <c:v>2.2761649464406166E-3</c:v>
                  </c:pt>
                  <c:pt idx="2">
                    <c:v>7.1446742378443668E-4</c:v>
                  </c:pt>
                  <c:pt idx="3">
                    <c:v>4.7537771552368631E-3</c:v>
                  </c:pt>
                  <c:pt idx="4">
                    <c:v>1.8181345349313302E-3</c:v>
                  </c:pt>
                  <c:pt idx="5">
                    <c:v>4.2561884895070522E-3</c:v>
                  </c:pt>
                  <c:pt idx="6">
                    <c:v>1.7101779116241007E-2</c:v>
                  </c:pt>
                  <c:pt idx="7">
                    <c:v>7.4665682957588504E-4</c:v>
                  </c:pt>
                  <c:pt idx="8">
                    <c:v>2.7524528689093535E-2</c:v>
                  </c:pt>
                  <c:pt idx="9">
                    <c:v>1.2328066186175964E-2</c:v>
                  </c:pt>
                </c:numCache>
              </c:numRef>
            </c:plus>
            <c:minus>
              <c:numRef>
                <c:f>'rubyCycles_1-64ways'!$M$39:$V$39</c:f>
                <c:numCache>
                  <c:formatCode>General</c:formatCode>
                  <c:ptCount val="10"/>
                  <c:pt idx="0">
                    <c:v>9.1187007180328354E-4</c:v>
                  </c:pt>
                  <c:pt idx="1">
                    <c:v>2.2761649464406166E-3</c:v>
                  </c:pt>
                  <c:pt idx="2">
                    <c:v>7.1446742378443668E-4</c:v>
                  </c:pt>
                  <c:pt idx="3">
                    <c:v>4.7537771552368631E-3</c:v>
                  </c:pt>
                  <c:pt idx="4">
                    <c:v>1.8181345349313302E-3</c:v>
                  </c:pt>
                  <c:pt idx="5">
                    <c:v>4.2561884895070522E-3</c:v>
                  </c:pt>
                  <c:pt idx="6">
                    <c:v>1.7101779116241007E-2</c:v>
                  </c:pt>
                  <c:pt idx="7">
                    <c:v>7.4665682957588504E-4</c:v>
                  </c:pt>
                  <c:pt idx="8">
                    <c:v>2.7524528689093535E-2</c:v>
                  </c:pt>
                  <c:pt idx="9">
                    <c:v>1.2328066186175964E-2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'rubyCycles_1-64ways'!$M$7:$W$7</c:f>
              <c:numCache>
                <c:formatCode>General</c:formatCode>
                <c:ptCount val="11"/>
                <c:pt idx="0">
                  <c:v>1.0379919462954863</c:v>
                </c:pt>
                <c:pt idx="1">
                  <c:v>1.0076084830831793</c:v>
                </c:pt>
                <c:pt idx="2">
                  <c:v>1.0435100770508079</c:v>
                </c:pt>
                <c:pt idx="3">
                  <c:v>1.5539619646900953</c:v>
                </c:pt>
                <c:pt idx="4">
                  <c:v>1.2401756229364786</c:v>
                </c:pt>
                <c:pt idx="5">
                  <c:v>1.2306802339431766</c:v>
                </c:pt>
                <c:pt idx="6">
                  <c:v>1.0931378326563275</c:v>
                </c:pt>
                <c:pt idx="7">
                  <c:v>1.13306919588095</c:v>
                </c:pt>
                <c:pt idx="8">
                  <c:v>1.077694990014356</c:v>
                </c:pt>
                <c:pt idx="9">
                  <c:v>1.1282467876829039</c:v>
                </c:pt>
                <c:pt idx="10">
                  <c:v>1.1457457565840963</c:v>
                </c:pt>
              </c:numCache>
            </c:numRef>
          </c:val>
        </c:ser>
        <c:ser>
          <c:idx val="4"/>
          <c:order val="4"/>
          <c:tx>
            <c:strRef>
              <c:f>'rubyCycles_1-64ways'!$L$8</c:f>
              <c:strCache>
                <c:ptCount val="1"/>
                <c:pt idx="0">
                  <c:v>D 16-way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'rubyCycles_1-64ways'!$M$40:$V$40</c:f>
                <c:numCache>
                  <c:formatCode>General</c:formatCode>
                  <c:ptCount val="10"/>
                  <c:pt idx="0">
                    <c:v>5.7137980526449127E-4</c:v>
                  </c:pt>
                  <c:pt idx="1">
                    <c:v>9.5807991626365634E-4</c:v>
                  </c:pt>
                  <c:pt idx="2">
                    <c:v>3.1007888980300264E-4</c:v>
                  </c:pt>
                  <c:pt idx="3">
                    <c:v>4.278225875560592E-3</c:v>
                  </c:pt>
                  <c:pt idx="4">
                    <c:v>6.8006368457966147E-4</c:v>
                  </c:pt>
                  <c:pt idx="5">
                    <c:v>1.5163237707362453E-2</c:v>
                  </c:pt>
                  <c:pt idx="6">
                    <c:v>1.3714370796270687E-2</c:v>
                  </c:pt>
                  <c:pt idx="7">
                    <c:v>7.1284929422116869E-4</c:v>
                  </c:pt>
                  <c:pt idx="8">
                    <c:v>3.0173219488571372E-2</c:v>
                  </c:pt>
                  <c:pt idx="9">
                    <c:v>1.0499788692143037E-2</c:v>
                  </c:pt>
                </c:numCache>
              </c:numRef>
            </c:plus>
            <c:minus>
              <c:numRef>
                <c:f>'rubyCycles_1-64ways'!$M$40:$V$40</c:f>
                <c:numCache>
                  <c:formatCode>General</c:formatCode>
                  <c:ptCount val="10"/>
                  <c:pt idx="0">
                    <c:v>5.7137980526449127E-4</c:v>
                  </c:pt>
                  <c:pt idx="1">
                    <c:v>9.5807991626365634E-4</c:v>
                  </c:pt>
                  <c:pt idx="2">
                    <c:v>3.1007888980300264E-4</c:v>
                  </c:pt>
                  <c:pt idx="3">
                    <c:v>4.278225875560592E-3</c:v>
                  </c:pt>
                  <c:pt idx="4">
                    <c:v>6.8006368457966147E-4</c:v>
                  </c:pt>
                  <c:pt idx="5">
                    <c:v>1.5163237707362453E-2</c:v>
                  </c:pt>
                  <c:pt idx="6">
                    <c:v>1.3714370796270687E-2</c:v>
                  </c:pt>
                  <c:pt idx="7">
                    <c:v>7.1284929422116869E-4</c:v>
                  </c:pt>
                  <c:pt idx="8">
                    <c:v>3.0173219488571372E-2</c:v>
                  </c:pt>
                  <c:pt idx="9">
                    <c:v>1.0499788692143037E-2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'rubyCycles_1-64ways'!$M$8:$W$8</c:f>
              <c:numCache>
                <c:formatCode>General</c:formatCode>
                <c:ptCount val="11"/>
                <c:pt idx="0">
                  <c:v>1.0351659120667618</c:v>
                </c:pt>
                <c:pt idx="1">
                  <c:v>1.0063692607813284</c:v>
                </c:pt>
                <c:pt idx="2">
                  <c:v>1.0200383812598719</c:v>
                </c:pt>
                <c:pt idx="3">
                  <c:v>1.5750463374976109</c:v>
                </c:pt>
                <c:pt idx="4">
                  <c:v>1.2413552830335086</c:v>
                </c:pt>
                <c:pt idx="5">
                  <c:v>1.2318280455566943</c:v>
                </c:pt>
                <c:pt idx="6">
                  <c:v>1.0787770547147781</c:v>
                </c:pt>
                <c:pt idx="7">
                  <c:v>1.129377916542684</c:v>
                </c:pt>
                <c:pt idx="8">
                  <c:v>1.0641006841600731</c:v>
                </c:pt>
                <c:pt idx="9">
                  <c:v>1.1070092993764244</c:v>
                </c:pt>
                <c:pt idx="10">
                  <c:v>1.1389452145482157</c:v>
                </c:pt>
              </c:numCache>
            </c:numRef>
          </c:val>
        </c:ser>
        <c:ser>
          <c:idx val="5"/>
          <c:order val="5"/>
          <c:tx>
            <c:strRef>
              <c:f>'rubyCycles_1-64ways'!$L$9</c:f>
              <c:strCache>
                <c:ptCount val="1"/>
                <c:pt idx="0">
                  <c:v>D 32-way</c:v>
                </c:pt>
              </c:strCache>
            </c:strRef>
          </c:tx>
          <c:spPr>
            <a:solidFill>
              <a:schemeClr val="tx2">
                <a:lumMod val="60000"/>
                <a:lumOff val="40000"/>
              </a:schemeClr>
            </a:solidFill>
            <a:ln>
              <a:solidFill>
                <a:schemeClr val="tx1"/>
              </a:solidFill>
            </a:ln>
          </c:spPr>
          <c:errBars>
            <c:errBarType val="both"/>
            <c:errValType val="cust"/>
            <c:plus>
              <c:numRef>
                <c:f>'rubyCycles_1-64ways'!$M$41:$V$41</c:f>
                <c:numCache>
                  <c:formatCode>General</c:formatCode>
                  <c:ptCount val="10"/>
                  <c:pt idx="0">
                    <c:v>1.8042053070949551E-4</c:v>
                  </c:pt>
                  <c:pt idx="1">
                    <c:v>4.4334800744305739E-4</c:v>
                  </c:pt>
                  <c:pt idx="2">
                    <c:v>2.3701441391993592E-4</c:v>
                  </c:pt>
                  <c:pt idx="3">
                    <c:v>4.3360362513093715E-3</c:v>
                  </c:pt>
                  <c:pt idx="4">
                    <c:v>1.6149564849830258E-4</c:v>
                  </c:pt>
                  <c:pt idx="5">
                    <c:v>6.2008981343788568E-3</c:v>
                  </c:pt>
                  <c:pt idx="6">
                    <c:v>1.3539243966420495E-2</c:v>
                  </c:pt>
                  <c:pt idx="7">
                    <c:v>3.676710658915197E-4</c:v>
                  </c:pt>
                  <c:pt idx="8">
                    <c:v>2.4762452697551084E-2</c:v>
                  </c:pt>
                  <c:pt idx="9">
                    <c:v>1.2313731877168065E-2</c:v>
                  </c:pt>
                </c:numCache>
              </c:numRef>
            </c:plus>
            <c:minus>
              <c:numRef>
                <c:f>'rubyCycles_1-64ways'!$M$41:$V$41</c:f>
                <c:numCache>
                  <c:formatCode>General</c:formatCode>
                  <c:ptCount val="10"/>
                  <c:pt idx="0">
                    <c:v>1.8042053070949551E-4</c:v>
                  </c:pt>
                  <c:pt idx="1">
                    <c:v>4.4334800744305739E-4</c:v>
                  </c:pt>
                  <c:pt idx="2">
                    <c:v>2.3701441391993592E-4</c:v>
                  </c:pt>
                  <c:pt idx="3">
                    <c:v>4.3360362513093715E-3</c:v>
                  </c:pt>
                  <c:pt idx="4">
                    <c:v>1.6149564849830258E-4</c:v>
                  </c:pt>
                  <c:pt idx="5">
                    <c:v>6.2008981343788568E-3</c:v>
                  </c:pt>
                  <c:pt idx="6">
                    <c:v>1.3539243966420495E-2</c:v>
                  </c:pt>
                  <c:pt idx="7">
                    <c:v>3.676710658915197E-4</c:v>
                  </c:pt>
                  <c:pt idx="8">
                    <c:v>2.4762452697551084E-2</c:v>
                  </c:pt>
                  <c:pt idx="9">
                    <c:v>1.2313731877168065E-2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'rubyCycles_1-64ways'!$M$9:$W$9</c:f>
              <c:numCache>
                <c:formatCode>General</c:formatCode>
                <c:ptCount val="11"/>
                <c:pt idx="0">
                  <c:v>1.0344857074252112</c:v>
                </c:pt>
                <c:pt idx="1">
                  <c:v>1.006362116271142</c:v>
                </c:pt>
                <c:pt idx="2">
                  <c:v>1.0145270586100739</c:v>
                </c:pt>
                <c:pt idx="3">
                  <c:v>1.5769495723703864</c:v>
                </c:pt>
                <c:pt idx="4">
                  <c:v>1.2408957029124181</c:v>
                </c:pt>
                <c:pt idx="5">
                  <c:v>1.230000004795919</c:v>
                </c:pt>
                <c:pt idx="6">
                  <c:v>1.0860200272468412</c:v>
                </c:pt>
                <c:pt idx="7">
                  <c:v>1.128291198030859</c:v>
                </c:pt>
                <c:pt idx="8">
                  <c:v>1.0663592912165225</c:v>
                </c:pt>
                <c:pt idx="9">
                  <c:v>1.1106906804733176</c:v>
                </c:pt>
                <c:pt idx="10">
                  <c:v>1.1394509447142984</c:v>
                </c:pt>
              </c:numCache>
            </c:numRef>
          </c:val>
        </c:ser>
        <c:ser>
          <c:idx val="6"/>
          <c:order val="6"/>
          <c:tx>
            <c:strRef>
              <c:f>'rubyCycles_1-64ways'!$L$10</c:f>
              <c:strCache>
                <c:ptCount val="1"/>
                <c:pt idx="0">
                  <c:v>D 64-way</c:v>
                </c:pt>
              </c:strCache>
            </c:strRef>
          </c:tx>
          <c:spPr>
            <a:pattFill prst="wdDnDiag">
              <a:fgClr>
                <a:schemeClr val="tx2">
                  <a:lumMod val="40000"/>
                  <a:lumOff val="60000"/>
                </a:schemeClr>
              </a:fgClr>
              <a:bgClr>
                <a:schemeClr val="bg1"/>
              </a:bgClr>
            </a:pattFill>
            <a:ln>
              <a:solidFill>
                <a:schemeClr val="tx1"/>
              </a:solidFill>
            </a:ln>
          </c:spPr>
          <c:errBars>
            <c:errBarType val="both"/>
            <c:errValType val="cust"/>
            <c:plus>
              <c:numRef>
                <c:f>'rubyCycles_1-64ways'!$M$42:$V$42</c:f>
                <c:numCache>
                  <c:formatCode>General</c:formatCode>
                  <c:ptCount val="10"/>
                  <c:pt idx="0">
                    <c:v>6.6382162304979696E-4</c:v>
                  </c:pt>
                  <c:pt idx="1">
                    <c:v>6.2177433264833343E-4</c:v>
                  </c:pt>
                  <c:pt idx="2">
                    <c:v>3.1671849431318876E-4</c:v>
                  </c:pt>
                  <c:pt idx="3">
                    <c:v>4.1413552957981006E-3</c:v>
                  </c:pt>
                  <c:pt idx="4">
                    <c:v>5.1723251726904108E-3</c:v>
                  </c:pt>
                  <c:pt idx="5">
                    <c:v>7.3489896854173732E-3</c:v>
                  </c:pt>
                  <c:pt idx="6">
                    <c:v>1.0846533173436267E-2</c:v>
                  </c:pt>
                  <c:pt idx="7">
                    <c:v>1.0797895612917325E-3</c:v>
                  </c:pt>
                  <c:pt idx="8">
                    <c:v>2.6470412731899328E-2</c:v>
                  </c:pt>
                  <c:pt idx="9">
                    <c:v>1.1115344466751456E-2</c:v>
                  </c:pt>
                </c:numCache>
              </c:numRef>
            </c:plus>
            <c:minus>
              <c:numRef>
                <c:f>'rubyCycles_1-64ways'!$M$42:$V$42</c:f>
                <c:numCache>
                  <c:formatCode>General</c:formatCode>
                  <c:ptCount val="10"/>
                  <c:pt idx="0">
                    <c:v>6.6382162304979696E-4</c:v>
                  </c:pt>
                  <c:pt idx="1">
                    <c:v>6.2177433264833343E-4</c:v>
                  </c:pt>
                  <c:pt idx="2">
                    <c:v>3.1671849431318876E-4</c:v>
                  </c:pt>
                  <c:pt idx="3">
                    <c:v>4.1413552957981006E-3</c:v>
                  </c:pt>
                  <c:pt idx="4">
                    <c:v>5.1723251726904108E-3</c:v>
                  </c:pt>
                  <c:pt idx="5">
                    <c:v>7.3489896854173732E-3</c:v>
                  </c:pt>
                  <c:pt idx="6">
                    <c:v>1.0846533173436267E-2</c:v>
                  </c:pt>
                  <c:pt idx="7">
                    <c:v>1.0797895612917325E-3</c:v>
                  </c:pt>
                  <c:pt idx="8">
                    <c:v>2.6470412731899328E-2</c:v>
                  </c:pt>
                  <c:pt idx="9">
                    <c:v>1.1115344466751456E-2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'rubyCycles_1-64ways'!$M$10:$W$10</c:f>
              <c:numCache>
                <c:formatCode>General</c:formatCode>
                <c:ptCount val="11"/>
                <c:pt idx="0">
                  <c:v>1.0349108744137125</c:v>
                </c:pt>
                <c:pt idx="1">
                  <c:v>1.0058523344560795</c:v>
                </c:pt>
                <c:pt idx="2">
                  <c:v>1.0135048704058343</c:v>
                </c:pt>
                <c:pt idx="3">
                  <c:v>1.5852789654660635</c:v>
                </c:pt>
                <c:pt idx="4">
                  <c:v>1.2385745696804951</c:v>
                </c:pt>
                <c:pt idx="5">
                  <c:v>1.2338468221893035</c:v>
                </c:pt>
                <c:pt idx="6">
                  <c:v>1.087362833924032</c:v>
                </c:pt>
                <c:pt idx="7">
                  <c:v>1.1267648425426611</c:v>
                </c:pt>
                <c:pt idx="8">
                  <c:v>1.0474510702720918</c:v>
                </c:pt>
                <c:pt idx="9">
                  <c:v>1.11132765354343</c:v>
                </c:pt>
                <c:pt idx="10">
                  <c:v>1.1380820561547227</c:v>
                </c:pt>
              </c:numCache>
            </c:numRef>
          </c:val>
        </c:ser>
        <c:ser>
          <c:idx val="7"/>
          <c:order val="7"/>
          <c:tx>
            <c:strRef>
              <c:f>'rubyCycles_1-64ways'!$L$11</c:f>
              <c:strCache>
                <c:ptCount val="1"/>
                <c:pt idx="0">
                  <c:v>Flask 1-way</c:v>
                </c:pt>
              </c:strCache>
            </c:strRef>
          </c:tx>
          <c:spPr>
            <a:solidFill>
              <a:schemeClr val="accent3">
                <a:lumMod val="75000"/>
              </a:schemeClr>
            </a:solidFill>
            <a:ln>
              <a:solidFill>
                <a:schemeClr val="tx1"/>
              </a:solidFill>
            </a:ln>
          </c:spPr>
          <c:errBars>
            <c:errBarType val="both"/>
            <c:errValType val="cust"/>
            <c:plus>
              <c:numRef>
                <c:f>'rubyCycles_1-64ways'!$M$43:$V$43</c:f>
                <c:numCache>
                  <c:formatCode>General</c:formatCode>
                  <c:ptCount val="10"/>
                  <c:pt idx="0">
                    <c:v>2.7073430727225166E-4</c:v>
                  </c:pt>
                  <c:pt idx="1">
                    <c:v>6.6305843614639396E-4</c:v>
                  </c:pt>
                  <c:pt idx="2">
                    <c:v>1.3988534985431846E-3</c:v>
                  </c:pt>
                  <c:pt idx="3">
                    <c:v>7.0789997124088132E-3</c:v>
                  </c:pt>
                  <c:pt idx="4">
                    <c:v>1.1590743240464778E-3</c:v>
                  </c:pt>
                  <c:pt idx="5">
                    <c:v>2.4192982612003893E-3</c:v>
                  </c:pt>
                  <c:pt idx="6">
                    <c:v>1.3075057519115502E-2</c:v>
                  </c:pt>
                  <c:pt idx="7">
                    <c:v>0</c:v>
                  </c:pt>
                  <c:pt idx="8">
                    <c:v>3.1285104869889183E-2</c:v>
                  </c:pt>
                  <c:pt idx="9">
                    <c:v>0</c:v>
                  </c:pt>
                </c:numCache>
              </c:numRef>
            </c:plus>
            <c:minus>
              <c:numRef>
                <c:f>'rubyCycles_1-64ways'!$M$43:$V$43</c:f>
                <c:numCache>
                  <c:formatCode>General</c:formatCode>
                  <c:ptCount val="10"/>
                  <c:pt idx="0">
                    <c:v>2.7073430727225166E-4</c:v>
                  </c:pt>
                  <c:pt idx="1">
                    <c:v>6.6305843614639396E-4</c:v>
                  </c:pt>
                  <c:pt idx="2">
                    <c:v>1.3988534985431846E-3</c:v>
                  </c:pt>
                  <c:pt idx="3">
                    <c:v>7.0789997124088132E-3</c:v>
                  </c:pt>
                  <c:pt idx="4">
                    <c:v>1.1590743240464778E-3</c:v>
                  </c:pt>
                  <c:pt idx="5">
                    <c:v>2.4192982612003893E-3</c:v>
                  </c:pt>
                  <c:pt idx="6">
                    <c:v>1.3075057519115502E-2</c:v>
                  </c:pt>
                  <c:pt idx="7">
                    <c:v>0</c:v>
                  </c:pt>
                  <c:pt idx="8">
                    <c:v>3.1285104869889183E-2</c:v>
                  </c:pt>
                  <c:pt idx="9">
                    <c:v>0</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'rubyCycles_1-64ways'!$M$11:$W$11</c:f>
              <c:numCache>
                <c:formatCode>General</c:formatCode>
                <c:ptCount val="11"/>
                <c:pt idx="0">
                  <c:v>1.0028851352726009</c:v>
                </c:pt>
                <c:pt idx="1">
                  <c:v>1.0043491855510425</c:v>
                </c:pt>
                <c:pt idx="2">
                  <c:v>0.98948749402305647</c:v>
                </c:pt>
                <c:pt idx="3">
                  <c:v>0.99321850296134195</c:v>
                </c:pt>
                <c:pt idx="4">
                  <c:v>1.0182725831720916</c:v>
                </c:pt>
                <c:pt idx="5">
                  <c:v>1.0709827959622549</c:v>
                </c:pt>
                <c:pt idx="6">
                  <c:v>1.1815193894771656</c:v>
                </c:pt>
                <c:pt idx="7">
                  <c:v>1.0319525347770835</c:v>
                </c:pt>
                <c:pt idx="8">
                  <c:v>1.0941202950301048</c:v>
                </c:pt>
                <c:pt idx="9">
                  <c:v>1.1201299504244226</c:v>
                </c:pt>
                <c:pt idx="10">
                  <c:v>1.048979894094126</c:v>
                </c:pt>
              </c:numCache>
            </c:numRef>
          </c:val>
        </c:ser>
        <c:ser>
          <c:idx val="8"/>
          <c:order val="8"/>
          <c:tx>
            <c:strRef>
              <c:f>'rubyCycles_1-64ways'!$L$12</c:f>
              <c:strCache>
                <c:ptCount val="1"/>
                <c:pt idx="0">
                  <c:v>F 2-way</c:v>
                </c:pt>
              </c:strCache>
            </c:strRef>
          </c:tx>
          <c:spPr>
            <a:solidFill>
              <a:schemeClr val="accent3">
                <a:lumMod val="40000"/>
                <a:lumOff val="60000"/>
              </a:schemeClr>
            </a:solidFill>
            <a:ln>
              <a:solidFill>
                <a:schemeClr val="tx1"/>
              </a:solidFill>
            </a:ln>
          </c:spPr>
          <c:errBars>
            <c:errBarType val="both"/>
            <c:errValType val="cust"/>
            <c:plus>
              <c:numRef>
                <c:f>'rubyCycles_1-64ways'!$M$44:$V$44</c:f>
                <c:numCache>
                  <c:formatCode>General</c:formatCode>
                  <c:ptCount val="10"/>
                  <c:pt idx="0">
                    <c:v>1.9485136081596536E-4</c:v>
                  </c:pt>
                  <c:pt idx="1">
                    <c:v>5.424214343317462E-4</c:v>
                  </c:pt>
                  <c:pt idx="2">
                    <c:v>1.8321267060565606E-4</c:v>
                  </c:pt>
                  <c:pt idx="3">
                    <c:v>9.9151838781484751E-3</c:v>
                  </c:pt>
                  <c:pt idx="4">
                    <c:v>2.5558866500185622E-3</c:v>
                  </c:pt>
                  <c:pt idx="5">
                    <c:v>2.2030337817154125E-3</c:v>
                  </c:pt>
                  <c:pt idx="6">
                    <c:v>7.9173700307703584E-3</c:v>
                  </c:pt>
                  <c:pt idx="7">
                    <c:v>8.64452432547192E-4</c:v>
                  </c:pt>
                  <c:pt idx="8">
                    <c:v>2.2673379283442589E-2</c:v>
                  </c:pt>
                  <c:pt idx="9">
                    <c:v>1.5061596218964595E-2</c:v>
                  </c:pt>
                </c:numCache>
              </c:numRef>
            </c:plus>
            <c:minus>
              <c:numRef>
                <c:f>'rubyCycles_1-64ways'!$M$44:$V$44</c:f>
                <c:numCache>
                  <c:formatCode>General</c:formatCode>
                  <c:ptCount val="10"/>
                  <c:pt idx="0">
                    <c:v>1.9485136081596536E-4</c:v>
                  </c:pt>
                  <c:pt idx="1">
                    <c:v>5.424214343317462E-4</c:v>
                  </c:pt>
                  <c:pt idx="2">
                    <c:v>1.8321267060565606E-4</c:v>
                  </c:pt>
                  <c:pt idx="3">
                    <c:v>9.9151838781484751E-3</c:v>
                  </c:pt>
                  <c:pt idx="4">
                    <c:v>2.5558866500185622E-3</c:v>
                  </c:pt>
                  <c:pt idx="5">
                    <c:v>2.2030337817154125E-3</c:v>
                  </c:pt>
                  <c:pt idx="6">
                    <c:v>7.9173700307703584E-3</c:v>
                  </c:pt>
                  <c:pt idx="7">
                    <c:v>8.64452432547192E-4</c:v>
                  </c:pt>
                  <c:pt idx="8">
                    <c:v>2.2673379283442589E-2</c:v>
                  </c:pt>
                  <c:pt idx="9">
                    <c:v>1.5061596218964595E-2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'rubyCycles_1-64ways'!$M$12:$W$12</c:f>
              <c:numCache>
                <c:formatCode>General</c:formatCode>
                <c:ptCount val="11"/>
                <c:pt idx="0">
                  <c:v>1.0023603077058278</c:v>
                </c:pt>
                <c:pt idx="1">
                  <c:v>1.0039210752964016</c:v>
                </c:pt>
                <c:pt idx="2">
                  <c:v>0.98544598991354992</c:v>
                </c:pt>
                <c:pt idx="3">
                  <c:v>0.97110141300680131</c:v>
                </c:pt>
                <c:pt idx="4">
                  <c:v>1.0192093460265259</c:v>
                </c:pt>
                <c:pt idx="5">
                  <c:v>1.061336183097368</c:v>
                </c:pt>
                <c:pt idx="6">
                  <c:v>1.1335671821423698</c:v>
                </c:pt>
                <c:pt idx="7">
                  <c:v>1.0183492321811947</c:v>
                </c:pt>
                <c:pt idx="8">
                  <c:v>1.0686406656215315</c:v>
                </c:pt>
                <c:pt idx="9">
                  <c:v>1.0899511907981547</c:v>
                </c:pt>
                <c:pt idx="10">
                  <c:v>1.0342654005495691</c:v>
                </c:pt>
              </c:numCache>
            </c:numRef>
          </c:val>
        </c:ser>
        <c:ser>
          <c:idx val="9"/>
          <c:order val="9"/>
          <c:tx>
            <c:strRef>
              <c:f>'rubyCycles_1-64ways'!$L$13</c:f>
              <c:strCache>
                <c:ptCount val="1"/>
                <c:pt idx="0">
                  <c:v>F 4-way</c:v>
                </c:pt>
              </c:strCache>
            </c:strRef>
          </c:tx>
          <c:spPr>
            <a:solidFill>
              <a:schemeClr val="accent3">
                <a:lumMod val="75000"/>
              </a:schemeClr>
            </a:solidFill>
            <a:ln>
              <a:solidFill>
                <a:schemeClr val="tx1"/>
              </a:solidFill>
            </a:ln>
          </c:spPr>
          <c:errBars>
            <c:errBarType val="both"/>
            <c:errValType val="cust"/>
            <c:plus>
              <c:numRef>
                <c:f>'rubyCycles_1-64ways'!$M$46:$V$46</c:f>
                <c:numCache>
                  <c:formatCode>General</c:formatCode>
                  <c:ptCount val="10"/>
                  <c:pt idx="0">
                    <c:v>2.8352165486745857E-5</c:v>
                  </c:pt>
                  <c:pt idx="1">
                    <c:v>1.9699556945809599E-4</c:v>
                  </c:pt>
                  <c:pt idx="2">
                    <c:v>3.5761113370065545E-5</c:v>
                  </c:pt>
                  <c:pt idx="3">
                    <c:v>1.3891591520614757E-3</c:v>
                  </c:pt>
                  <c:pt idx="4">
                    <c:v>5.2969385837298381E-3</c:v>
                  </c:pt>
                  <c:pt idx="5">
                    <c:v>5.1292205020036482E-3</c:v>
                  </c:pt>
                  <c:pt idx="6">
                    <c:v>6.8580633705858625E-3</c:v>
                  </c:pt>
                  <c:pt idx="7">
                    <c:v>6.9096370906021251E-4</c:v>
                  </c:pt>
                  <c:pt idx="8">
                    <c:v>1.7468493360384422E-2</c:v>
                  </c:pt>
                  <c:pt idx="9">
                    <c:v>1.4525237549493274E-2</c:v>
                  </c:pt>
                </c:numCache>
              </c:numRef>
            </c:plus>
            <c:minus>
              <c:numRef>
                <c:f>'rubyCycles_1-64ways'!$M$46:$V$46</c:f>
                <c:numCache>
                  <c:formatCode>General</c:formatCode>
                  <c:ptCount val="10"/>
                  <c:pt idx="0">
                    <c:v>2.8352165486745857E-5</c:v>
                  </c:pt>
                  <c:pt idx="1">
                    <c:v>1.9699556945809599E-4</c:v>
                  </c:pt>
                  <c:pt idx="2">
                    <c:v>3.5761113370065545E-5</c:v>
                  </c:pt>
                  <c:pt idx="3">
                    <c:v>1.3891591520614757E-3</c:v>
                  </c:pt>
                  <c:pt idx="4">
                    <c:v>5.2969385837298381E-3</c:v>
                  </c:pt>
                  <c:pt idx="5">
                    <c:v>5.1292205020036482E-3</c:v>
                  </c:pt>
                  <c:pt idx="6">
                    <c:v>6.8580633705858625E-3</c:v>
                  </c:pt>
                  <c:pt idx="7">
                    <c:v>6.9096370906021251E-4</c:v>
                  </c:pt>
                  <c:pt idx="8">
                    <c:v>1.7468493360384422E-2</c:v>
                  </c:pt>
                  <c:pt idx="9">
                    <c:v>1.4525237549493274E-2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'rubyCycles_1-64ways'!$M$13:$W$13</c:f>
              <c:numCache>
                <c:formatCode>General</c:formatCode>
                <c:ptCount val="11"/>
                <c:pt idx="0">
                  <c:v>1.0023225625013359</c:v>
                </c:pt>
                <c:pt idx="1">
                  <c:v>1.0039126699903005</c:v>
                </c:pt>
                <c:pt idx="2">
                  <c:v>0.98381120194941762</c:v>
                </c:pt>
                <c:pt idx="3">
                  <c:v>0.96511246036682063</c:v>
                </c:pt>
                <c:pt idx="4">
                  <c:v>1.0189330478196392</c:v>
                </c:pt>
                <c:pt idx="5">
                  <c:v>1.0600260979384175</c:v>
                </c:pt>
                <c:pt idx="6">
                  <c:v>1.1067479313417581</c:v>
                </c:pt>
                <c:pt idx="7">
                  <c:v>1.0130985891809838</c:v>
                </c:pt>
                <c:pt idx="8">
                  <c:v>1.037007101137039</c:v>
                </c:pt>
                <c:pt idx="9">
                  <c:v>1.07858431104106</c:v>
                </c:pt>
                <c:pt idx="10">
                  <c:v>1.02612237871832</c:v>
                </c:pt>
              </c:numCache>
            </c:numRef>
          </c:val>
        </c:ser>
        <c:ser>
          <c:idx val="10"/>
          <c:order val="10"/>
          <c:tx>
            <c:strRef>
              <c:f>'rubyCycles_1-64ways'!$L$14</c:f>
              <c:strCache>
                <c:ptCount val="1"/>
                <c:pt idx="0">
                  <c:v>F 8-way</c:v>
                </c:pt>
              </c:strCache>
            </c:strRef>
          </c:tx>
          <c:spPr>
            <a:solidFill>
              <a:schemeClr val="accent3">
                <a:lumMod val="40000"/>
                <a:lumOff val="60000"/>
              </a:schemeClr>
            </a:solidFill>
            <a:ln>
              <a:solidFill>
                <a:schemeClr val="tx1"/>
              </a:solidFill>
            </a:ln>
          </c:spPr>
          <c:errBars>
            <c:errBarType val="both"/>
            <c:errValType val="cust"/>
            <c:pl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plus>
            <c:min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'rubyCycles_1-64ways'!$M$14:$W$14</c:f>
              <c:numCache>
                <c:formatCode>General</c:formatCode>
                <c:ptCount val="11"/>
                <c:pt idx="0">
                  <c:v>1.0023312446323034</c:v>
                </c:pt>
                <c:pt idx="1">
                  <c:v>1.0024910525460442</c:v>
                </c:pt>
                <c:pt idx="2">
                  <c:v>0.98187791473681019</c:v>
                </c:pt>
                <c:pt idx="3">
                  <c:v>0.96671764607382482</c:v>
                </c:pt>
                <c:pt idx="4">
                  <c:v>1.0183797457537513</c:v>
                </c:pt>
                <c:pt idx="5">
                  <c:v>1.0587725319547716</c:v>
                </c:pt>
                <c:pt idx="6">
                  <c:v>1.0744801994984245</c:v>
                </c:pt>
                <c:pt idx="7">
                  <c:v>1.0118120656404039</c:v>
                </c:pt>
                <c:pt idx="8">
                  <c:v>1.03481821913296</c:v>
                </c:pt>
                <c:pt idx="9">
                  <c:v>1.0597030746491363</c:v>
                </c:pt>
                <c:pt idx="10">
                  <c:v>1.0205887720617297</c:v>
                </c:pt>
              </c:numCache>
            </c:numRef>
          </c:val>
        </c:ser>
        <c:ser>
          <c:idx val="11"/>
          <c:order val="11"/>
          <c:tx>
            <c:strRef>
              <c:f>'rubyCycles_1-64ways'!$L$15</c:f>
              <c:strCache>
                <c:ptCount val="1"/>
                <c:pt idx="0">
                  <c:v>F 16-way</c:v>
                </c:pt>
              </c:strCache>
            </c:strRef>
          </c:tx>
          <c:spPr>
            <a:solidFill>
              <a:schemeClr val="accent3">
                <a:lumMod val="75000"/>
              </a:schemeClr>
            </a:solidFill>
            <a:ln>
              <a:solidFill>
                <a:schemeClr val="tx1"/>
              </a:solidFill>
            </a:ln>
          </c:spPr>
          <c:errBars>
            <c:errBarType val="both"/>
            <c:errValType val="cust"/>
            <c:pl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plus>
            <c:minus>
              <c:numRef>
                <c:f>'rubyCycles_1-64ways'!$M$47:$V$47</c:f>
                <c:numCache>
                  <c:formatCode>General</c:formatCode>
                  <c:ptCount val="10"/>
                  <c:pt idx="0">
                    <c:v>6.249984373754359E-5</c:v>
                  </c:pt>
                  <c:pt idx="1">
                    <c:v>2.4771430969393007E-4</c:v>
                  </c:pt>
                  <c:pt idx="2">
                    <c:v>7.2859518488178974E-5</c:v>
                  </c:pt>
                  <c:pt idx="3">
                    <c:v>3.734742206724376E-3</c:v>
                  </c:pt>
                  <c:pt idx="4">
                    <c:v>1.1886295127320921E-3</c:v>
                  </c:pt>
                  <c:pt idx="5">
                    <c:v>3.7206120574849299E-3</c:v>
                  </c:pt>
                  <c:pt idx="6">
                    <c:v>9.1008260025454788E-3</c:v>
                  </c:pt>
                  <c:pt idx="7">
                    <c:v>1.453787551325064E-4</c:v>
                  </c:pt>
                  <c:pt idx="8">
                    <c:v>2.3980665617787545E-2</c:v>
                  </c:pt>
                  <c:pt idx="9">
                    <c:v>1.0704478395472032E-2</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'rubyCycles_1-64ways'!$M$15:$W$15</c:f>
              <c:numCache>
                <c:formatCode>General</c:formatCode>
                <c:ptCount val="11"/>
                <c:pt idx="0">
                  <c:v>1.0024565837256925</c:v>
                </c:pt>
                <c:pt idx="1">
                  <c:v>1.0028730737083627</c:v>
                </c:pt>
                <c:pt idx="2">
                  <c:v>0.98143253658025431</c:v>
                </c:pt>
                <c:pt idx="3">
                  <c:v>0.96190784664392426</c:v>
                </c:pt>
                <c:pt idx="4">
                  <c:v>1.0191493820240216</c:v>
                </c:pt>
                <c:pt idx="5">
                  <c:v>1.0585575759647385</c:v>
                </c:pt>
                <c:pt idx="6">
                  <c:v>1.0778346670304331</c:v>
                </c:pt>
                <c:pt idx="7">
                  <c:v>1.0112579594152613</c:v>
                </c:pt>
                <c:pt idx="8">
                  <c:v>1.0418560172090103</c:v>
                </c:pt>
                <c:pt idx="9">
                  <c:v>1.0602984214759967</c:v>
                </c:pt>
                <c:pt idx="10">
                  <c:v>1.0211528911342183</c:v>
                </c:pt>
              </c:numCache>
            </c:numRef>
          </c:val>
        </c:ser>
        <c:ser>
          <c:idx val="12"/>
          <c:order val="12"/>
          <c:tx>
            <c:strRef>
              <c:f>'rubyCycles_1-64ways'!$L$16</c:f>
              <c:strCache>
                <c:ptCount val="1"/>
                <c:pt idx="0">
                  <c:v>F 32-way</c:v>
                </c:pt>
              </c:strCache>
            </c:strRef>
          </c:tx>
          <c:spPr>
            <a:solidFill>
              <a:schemeClr val="accent3">
                <a:lumMod val="40000"/>
                <a:lumOff val="60000"/>
              </a:schemeClr>
            </a:solidFill>
            <a:ln>
              <a:solidFill>
                <a:schemeClr val="tx1"/>
              </a:solidFill>
            </a:ln>
          </c:spPr>
          <c:errBars>
            <c:errBarType val="both"/>
            <c:errValType val="cust"/>
            <c:plus>
              <c:numRef>
                <c:f>'rubyCycles_1-64ways'!$M$48:$V$48</c:f>
                <c:numCache>
                  <c:formatCode>General</c:formatCode>
                  <c:ptCount val="10"/>
                  <c:pt idx="0">
                    <c:v>7.3957680670813167E-5</c:v>
                  </c:pt>
                  <c:pt idx="1">
                    <c:v>1.584359670885801E-4</c:v>
                  </c:pt>
                  <c:pt idx="2">
                    <c:v>8.1920044475595246E-5</c:v>
                  </c:pt>
                  <c:pt idx="3">
                    <c:v>3.7797002728815715E-3</c:v>
                  </c:pt>
                  <c:pt idx="4">
                    <c:v>1.2318201367152199E-3</c:v>
                  </c:pt>
                  <c:pt idx="5">
                    <c:v>2.767240451438968E-3</c:v>
                  </c:pt>
                  <c:pt idx="6">
                    <c:v>9.6783184595617983E-3</c:v>
                  </c:pt>
                  <c:pt idx="7">
                    <c:v>9.7740514149226537E-4</c:v>
                  </c:pt>
                  <c:pt idx="8">
                    <c:v>2.0317458336240091E-2</c:v>
                  </c:pt>
                  <c:pt idx="9">
                    <c:v>9.1133997239635084E-3</c:v>
                  </c:pt>
                </c:numCache>
              </c:numRef>
            </c:plus>
            <c:minus>
              <c:numRef>
                <c:f>'rubyCycles_1-64ways'!$M$48:$V$48</c:f>
                <c:numCache>
                  <c:formatCode>General</c:formatCode>
                  <c:ptCount val="10"/>
                  <c:pt idx="0">
                    <c:v>7.3957680670813167E-5</c:v>
                  </c:pt>
                  <c:pt idx="1">
                    <c:v>1.584359670885801E-4</c:v>
                  </c:pt>
                  <c:pt idx="2">
                    <c:v>8.1920044475595246E-5</c:v>
                  </c:pt>
                  <c:pt idx="3">
                    <c:v>3.7797002728815715E-3</c:v>
                  </c:pt>
                  <c:pt idx="4">
                    <c:v>1.2318201367152199E-3</c:v>
                  </c:pt>
                  <c:pt idx="5">
                    <c:v>2.767240451438968E-3</c:v>
                  </c:pt>
                  <c:pt idx="6">
                    <c:v>9.6783184595617983E-3</c:v>
                  </c:pt>
                  <c:pt idx="7">
                    <c:v>9.7740514149226537E-4</c:v>
                  </c:pt>
                  <c:pt idx="8">
                    <c:v>2.0317458336240091E-2</c:v>
                  </c:pt>
                  <c:pt idx="9">
                    <c:v>9.1133997239635084E-3</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'rubyCycles_1-64ways'!$M$16:$W$16</c:f>
              <c:numCache>
                <c:formatCode>General</c:formatCode>
                <c:ptCount val="11"/>
                <c:pt idx="0">
                  <c:v>1.0023206586861968</c:v>
                </c:pt>
                <c:pt idx="1">
                  <c:v>1.0025650192397386</c:v>
                </c:pt>
                <c:pt idx="2">
                  <c:v>0.98100646515623446</c:v>
                </c:pt>
                <c:pt idx="3">
                  <c:v>0.9625559903407207</c:v>
                </c:pt>
                <c:pt idx="4">
                  <c:v>1.0172042919098381</c:v>
                </c:pt>
                <c:pt idx="5">
                  <c:v>1.0562905658434314</c:v>
                </c:pt>
                <c:pt idx="6">
                  <c:v>1.0663263536017935</c:v>
                </c:pt>
                <c:pt idx="7">
                  <c:v>1.0108292402985168</c:v>
                </c:pt>
                <c:pt idx="8">
                  <c:v>1.0315278208103573</c:v>
                </c:pt>
                <c:pt idx="9">
                  <c:v>1.0570608620586126</c:v>
                </c:pt>
                <c:pt idx="10">
                  <c:v>1.0182531358854441</c:v>
                </c:pt>
              </c:numCache>
            </c:numRef>
          </c:val>
        </c:ser>
        <c:ser>
          <c:idx val="13"/>
          <c:order val="13"/>
          <c:tx>
            <c:strRef>
              <c:f>'rubyCycles_1-64ways'!$L$17</c:f>
              <c:strCache>
                <c:ptCount val="1"/>
                <c:pt idx="0">
                  <c:v>F 64-way</c:v>
                </c:pt>
              </c:strCache>
            </c:strRef>
          </c:tx>
          <c:spPr>
            <a:solidFill>
              <a:schemeClr val="accent3">
                <a:lumMod val="75000"/>
              </a:schemeClr>
            </a:solidFill>
            <a:ln>
              <a:solidFill>
                <a:schemeClr val="tx1"/>
              </a:solidFill>
            </a:ln>
          </c:spPr>
          <c:errBars>
            <c:errBarType val="both"/>
            <c:errValType val="cust"/>
            <c:plus>
              <c:numRef>
                <c:f>'rubyCycles_1-64ways'!$M$49:$V$49</c:f>
                <c:numCache>
                  <c:formatCode>General</c:formatCode>
                  <c:ptCount val="10"/>
                  <c:pt idx="0">
                    <c:v>8.8994136878806773E-5</c:v>
                  </c:pt>
                  <c:pt idx="1">
                    <c:v>1.6517954887499133E-4</c:v>
                  </c:pt>
                  <c:pt idx="2">
                    <c:v>1.0457503447518473E-4</c:v>
                  </c:pt>
                  <c:pt idx="3">
                    <c:v>1.8533436403345431E-3</c:v>
                  </c:pt>
                  <c:pt idx="4">
                    <c:v>1.9106362615121011E-3</c:v>
                  </c:pt>
                  <c:pt idx="5">
                    <c:v>7.9345797349845027E-3</c:v>
                  </c:pt>
                  <c:pt idx="6">
                    <c:v>9.0476159560938223E-3</c:v>
                  </c:pt>
                  <c:pt idx="7">
                    <c:v>3.7284967733038001E-4</c:v>
                  </c:pt>
                  <c:pt idx="8">
                    <c:v>2.8036877938846936E-2</c:v>
                  </c:pt>
                  <c:pt idx="9">
                    <c:v>3.7321012584540275E-3</c:v>
                  </c:pt>
                </c:numCache>
              </c:numRef>
            </c:plus>
            <c:minus>
              <c:numRef>
                <c:f>'rubyCycles_1-64ways'!$M$49:$V$49</c:f>
                <c:numCache>
                  <c:formatCode>General</c:formatCode>
                  <c:ptCount val="10"/>
                  <c:pt idx="0">
                    <c:v>8.8994136878806773E-5</c:v>
                  </c:pt>
                  <c:pt idx="1">
                    <c:v>1.6517954887499133E-4</c:v>
                  </c:pt>
                  <c:pt idx="2">
                    <c:v>1.0457503447518473E-4</c:v>
                  </c:pt>
                  <c:pt idx="3">
                    <c:v>1.8533436403345431E-3</c:v>
                  </c:pt>
                  <c:pt idx="4">
                    <c:v>1.9106362615121011E-3</c:v>
                  </c:pt>
                  <c:pt idx="5">
                    <c:v>7.9345797349845027E-3</c:v>
                  </c:pt>
                  <c:pt idx="6">
                    <c:v>9.0476159560938223E-3</c:v>
                  </c:pt>
                  <c:pt idx="7">
                    <c:v>3.7284967733038001E-4</c:v>
                  </c:pt>
                  <c:pt idx="8">
                    <c:v>2.8036877938846936E-2</c:v>
                  </c:pt>
                  <c:pt idx="9">
                    <c:v>3.7321012584540275E-3</c:v>
                  </c:pt>
                </c:numCache>
              </c:numRef>
            </c:minus>
          </c:errBars>
          <c:cat>
            <c:strRef>
              <c:f>'rubyCycles_1-64ways'!$M$2:$W$2</c:f>
              <c:strCache>
                <c:ptCount val="11"/>
                <c:pt idx="0">
                  <c:v>Astar</c:v>
                </c:pt>
                <c:pt idx="1">
                  <c:v>Hmmer</c:v>
                </c:pt>
                <c:pt idx="2">
                  <c:v>Omnetpp</c:v>
                </c:pt>
                <c:pt idx="3">
                  <c:v>FT</c:v>
                </c:pt>
                <c:pt idx="4">
                  <c:v>LU</c:v>
                </c:pt>
                <c:pt idx="5">
                  <c:v>MG</c:v>
                </c:pt>
                <c:pt idx="6">
                  <c:v>Apache</c:v>
                </c:pt>
                <c:pt idx="7">
                  <c:v>Jbb</c:v>
                </c:pt>
                <c:pt idx="8">
                  <c:v>OLTP</c:v>
                </c:pt>
                <c:pt idx="9">
                  <c:v>Zeus</c:v>
                </c:pt>
                <c:pt idx="10">
                  <c:v>Average</c:v>
                </c:pt>
              </c:strCache>
            </c:strRef>
          </c:cat>
          <c:val>
            <c:numRef>
              <c:f>'rubyCycles_1-64ways'!$M$17:$W$17</c:f>
              <c:numCache>
                <c:formatCode>General</c:formatCode>
                <c:ptCount val="11"/>
                <c:pt idx="0">
                  <c:v>1.0023539432573367</c:v>
                </c:pt>
                <c:pt idx="1">
                  <c:v>1.0025751056070604</c:v>
                </c:pt>
                <c:pt idx="2">
                  <c:v>0.98084029576152498</c:v>
                </c:pt>
                <c:pt idx="3">
                  <c:v>0.9651604069008245</c:v>
                </c:pt>
                <c:pt idx="4">
                  <c:v>1.0186646328783444</c:v>
                </c:pt>
                <c:pt idx="5">
                  <c:v>1.0575378589832443</c:v>
                </c:pt>
                <c:pt idx="6">
                  <c:v>1.0650386866046118</c:v>
                </c:pt>
                <c:pt idx="7">
                  <c:v>1.010904449897096</c:v>
                </c:pt>
                <c:pt idx="8">
                  <c:v>1.0405290345314335</c:v>
                </c:pt>
                <c:pt idx="9">
                  <c:v>1.0572649929704543</c:v>
                </c:pt>
                <c:pt idx="10">
                  <c:v>1.019571416625648</c:v>
                </c:pt>
              </c:numCache>
            </c:numRef>
          </c:val>
        </c:ser>
        <c:dLbls/>
        <c:axId val="93195648"/>
        <c:axId val="93193728"/>
      </c:barChart>
      <c:valAx>
        <c:axId val="93193728"/>
        <c:scaling>
          <c:orientation val="minMax"/>
          <c:max val="2.5"/>
        </c:scaling>
        <c:axPos val="l"/>
        <c:majorGridlines>
          <c:spPr>
            <a:ln>
              <a:solidFill>
                <a:srgbClr val="B3B3B3"/>
              </a:solidFill>
            </a:ln>
          </c:spPr>
        </c:majorGridlines>
        <c:title>
          <c:tx>
            <c:rich>
              <a:bodyPr rot="-5400000" vert="horz"/>
              <a:lstStyle/>
              <a:p>
                <a:pPr>
                  <a:defRPr sz="1800"/>
                </a:pPr>
                <a:r>
                  <a:rPr lang="en-US" sz="1800"/>
                  <a:t>Normalized Exec. Time</a:t>
                </a:r>
              </a:p>
            </c:rich>
          </c:tx>
          <c:layout/>
        </c:title>
        <c:numFmt formatCode="General" sourceLinked="1"/>
        <c:majorTickMark val="none"/>
        <c:tickLblPos val="nextTo"/>
        <c:spPr>
          <a:ln>
            <a:solidFill>
              <a:srgbClr val="B3B3B3"/>
            </a:solidFill>
          </a:ln>
        </c:spPr>
        <c:txPr>
          <a:bodyPr/>
          <a:lstStyle/>
          <a:p>
            <a:pPr>
              <a:defRPr sz="1200"/>
            </a:pPr>
            <a:endParaRPr lang="en-US"/>
          </a:p>
        </c:txPr>
        <c:crossAx val="93195648"/>
        <c:crosses val="autoZero"/>
        <c:crossBetween val="between"/>
      </c:valAx>
      <c:catAx>
        <c:axId val="93195648"/>
        <c:scaling>
          <c:orientation val="minMax"/>
        </c:scaling>
        <c:axPos val="b"/>
        <c:numFmt formatCode="General" sourceLinked="1"/>
        <c:majorTickMark val="none"/>
        <c:tickLblPos val="nextTo"/>
        <c:spPr>
          <a:ln>
            <a:solidFill>
              <a:srgbClr val="B3B3B3"/>
            </a:solidFill>
          </a:ln>
        </c:spPr>
        <c:txPr>
          <a:bodyPr/>
          <a:lstStyle/>
          <a:p>
            <a:pPr>
              <a:defRPr sz="1800"/>
            </a:pPr>
            <a:endParaRPr lang="en-US"/>
          </a:p>
        </c:txPr>
        <c:crossAx val="93193728"/>
        <c:crosses val="autoZero"/>
        <c:auto val="1"/>
        <c:lblAlgn val="ctr"/>
        <c:lblOffset val="100"/>
      </c:catAx>
      <c:spPr>
        <a:noFill/>
        <a:ln>
          <a:noFill/>
          <a:prstDash val="solid"/>
        </a:ln>
      </c:spPr>
    </c:plotArea>
    <c:legend>
      <c:legendPos val="r"/>
      <c:legendEntry>
        <c:idx val="0"/>
        <c:txPr>
          <a:bodyPr/>
          <a:lstStyle/>
          <a:p>
            <a:pPr>
              <a:defRPr sz="1600" b="1"/>
            </a:pPr>
            <a:endParaRPr lang="en-US"/>
          </a:p>
        </c:txPr>
      </c:legendEntry>
      <c:legendEntry>
        <c:idx val="7"/>
        <c:txPr>
          <a:bodyPr/>
          <a:lstStyle/>
          <a:p>
            <a:pPr>
              <a:defRPr sz="1600" b="1"/>
            </a:pPr>
            <a:endParaRPr lang="en-US"/>
          </a:p>
        </c:txPr>
      </c:legendEntry>
      <c:layout>
        <c:manualLayout>
          <c:xMode val="edge"/>
          <c:yMode val="edge"/>
          <c:x val="9.5017862350539675E-2"/>
          <c:y val="4.4832634777242072E-2"/>
          <c:w val="0.8565456401283178"/>
          <c:h val="0.21686054989250386"/>
        </c:manualLayout>
      </c:layout>
      <c:spPr>
        <a:solidFill>
          <a:sysClr val="window" lastClr="FFFFFF"/>
        </a:solidFill>
        <a:ln>
          <a:noFill/>
        </a:ln>
      </c:spPr>
      <c:txPr>
        <a:bodyPr/>
        <a:lstStyle/>
        <a:p>
          <a:pPr>
            <a:defRPr sz="1600"/>
          </a:pPr>
          <a:endParaRPr lang="en-US"/>
        </a:p>
      </c:txPr>
    </c:legend>
    <c:plotVisOnly val="1"/>
    <c:dispBlanksAs val="gap"/>
  </c:chart>
  <c:spPr>
    <a:ln>
      <a:noFill/>
    </a:ln>
  </c:spPr>
  <c:txPr>
    <a:bodyPr/>
    <a:lstStyle/>
    <a:p>
      <a:pPr>
        <a:defRPr sz="16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5471727439314138E-2"/>
          <c:y val="8.5068446501113421E-2"/>
          <c:w val="0.88807641055944109"/>
          <c:h val="0.57975955570154047"/>
        </c:manualLayout>
      </c:layout>
      <c:barChart>
        <c:barDir val="col"/>
        <c:grouping val="stacked"/>
        <c:ser>
          <c:idx val="0"/>
          <c:order val="0"/>
          <c:tx>
            <c:strRef>
              <c:f>TRAFFIC!$A$32:$B$32</c:f>
              <c:strCache>
                <c:ptCount val="1"/>
                <c:pt idx="0">
                  <c:v>Data</c:v>
                </c:pt>
              </c:strCache>
            </c:strRef>
          </c:tx>
          <c:spPr>
            <a:solidFill>
              <a:schemeClr val="accent6">
                <a:lumMod val="75000"/>
              </a:schemeClr>
            </a:solidFill>
            <a:ln>
              <a:solidFill>
                <a:schemeClr val="tx1"/>
              </a:solidFill>
            </a:ln>
          </c:spPr>
          <c:cat>
            <c:strRef>
              <c:f>TRAFFIC!$1:$1</c:f>
              <c:strCache>
                <c:ptCount val="138"/>
                <c:pt idx="6">
                  <c:v>Astar</c:v>
                </c:pt>
                <c:pt idx="19">
                  <c:v>Hmmer</c:v>
                </c:pt>
                <c:pt idx="32">
                  <c:v>Ommetpp</c:v>
                </c:pt>
                <c:pt idx="45">
                  <c:v>FT</c:v>
                </c:pt>
                <c:pt idx="58">
                  <c:v>LU</c:v>
                </c:pt>
                <c:pt idx="71">
                  <c:v>MG</c:v>
                </c:pt>
                <c:pt idx="84">
                  <c:v>Apache</c:v>
                </c:pt>
                <c:pt idx="97">
                  <c:v>Jbb</c:v>
                </c:pt>
                <c:pt idx="110">
                  <c:v>OLTP</c:v>
                </c:pt>
                <c:pt idx="123">
                  <c:v>Zeus</c:v>
                </c:pt>
                <c:pt idx="137">
                  <c:v>Average</c:v>
                </c:pt>
              </c:strCache>
            </c:strRef>
          </c:cat>
          <c:val>
            <c:numRef>
              <c:f>TRAFFIC!$C$32:$EN$32</c:f>
              <c:numCache>
                <c:formatCode>General</c:formatCode>
                <c:ptCount val="142"/>
                <c:pt idx="0">
                  <c:v>0.66782730984902827</c:v>
                </c:pt>
                <c:pt idx="1">
                  <c:v>0.66801241806117539</c:v>
                </c:pt>
                <c:pt idx="2">
                  <c:v>0.66749761303278521</c:v>
                </c:pt>
                <c:pt idx="3">
                  <c:v>0.66764926465814878</c:v>
                </c:pt>
                <c:pt idx="4">
                  <c:v>0.66691254814539203</c:v>
                </c:pt>
                <c:pt idx="5">
                  <c:v>0.6671511914023317</c:v>
                </c:pt>
                <c:pt idx="6">
                  <c:v>0.66654748660183538</c:v>
                </c:pt>
                <c:pt idx="7">
                  <c:v>0.66697078112929598</c:v>
                </c:pt>
                <c:pt idx="8">
                  <c:v>0.66626316133475383</c:v>
                </c:pt>
                <c:pt idx="9">
                  <c:v>0.66724817858880781</c:v>
                </c:pt>
                <c:pt idx="10">
                  <c:v>0.66603258532192833</c:v>
                </c:pt>
                <c:pt idx="11">
                  <c:v>0.66717831786959136</c:v>
                </c:pt>
                <c:pt idx="13">
                  <c:v>0.37108548852376128</c:v>
                </c:pt>
                <c:pt idx="14">
                  <c:v>0.3720624813831237</c:v>
                </c:pt>
                <c:pt idx="15">
                  <c:v>0.37119578137119302</c:v>
                </c:pt>
                <c:pt idx="16">
                  <c:v>0.37206989056066175</c:v>
                </c:pt>
                <c:pt idx="17">
                  <c:v>0.37008938655428913</c:v>
                </c:pt>
                <c:pt idx="18">
                  <c:v>0.37060440353343133</c:v>
                </c:pt>
                <c:pt idx="19">
                  <c:v>0.36901977113889001</c:v>
                </c:pt>
                <c:pt idx="20">
                  <c:v>0.3702777754553232</c:v>
                </c:pt>
                <c:pt idx="21">
                  <c:v>0.36764495600450459</c:v>
                </c:pt>
                <c:pt idx="22">
                  <c:v>0.3686063926476334</c:v>
                </c:pt>
                <c:pt idx="23">
                  <c:v>0.36520434528936185</c:v>
                </c:pt>
                <c:pt idx="24">
                  <c:v>0.36671190338292287</c:v>
                </c:pt>
                <c:pt idx="26">
                  <c:v>0.5035752810873575</c:v>
                </c:pt>
                <c:pt idx="27">
                  <c:v>0.50348419072192296</c:v>
                </c:pt>
                <c:pt idx="28">
                  <c:v>0.50339226661151892</c:v>
                </c:pt>
                <c:pt idx="29">
                  <c:v>0.50324014590258459</c:v>
                </c:pt>
                <c:pt idx="30">
                  <c:v>0.50314829775224601</c:v>
                </c:pt>
                <c:pt idx="31">
                  <c:v>0.50311917635720149</c:v>
                </c:pt>
                <c:pt idx="32">
                  <c:v>0.50293097150710997</c:v>
                </c:pt>
                <c:pt idx="33">
                  <c:v>0.50316482556092568</c:v>
                </c:pt>
                <c:pt idx="34">
                  <c:v>0.50268710083073442</c:v>
                </c:pt>
                <c:pt idx="35">
                  <c:v>0.50270321746931212</c:v>
                </c:pt>
                <c:pt idx="36">
                  <c:v>0.50239633373911519</c:v>
                </c:pt>
                <c:pt idx="37">
                  <c:v>0.50282449932643969</c:v>
                </c:pt>
                <c:pt idx="39">
                  <c:v>0.64700422278338432</c:v>
                </c:pt>
                <c:pt idx="40">
                  <c:v>0.64653383454867686</c:v>
                </c:pt>
                <c:pt idx="41">
                  <c:v>0.64373513956574946</c:v>
                </c:pt>
                <c:pt idx="42">
                  <c:v>0.64313274907747642</c:v>
                </c:pt>
                <c:pt idx="43">
                  <c:v>0.64224782530825753</c:v>
                </c:pt>
                <c:pt idx="44">
                  <c:v>0.64216607338439546</c:v>
                </c:pt>
                <c:pt idx="45">
                  <c:v>0.6413559446114987</c:v>
                </c:pt>
                <c:pt idx="46">
                  <c:v>0.64170191663794474</c:v>
                </c:pt>
                <c:pt idx="47">
                  <c:v>0.63978736036863193</c:v>
                </c:pt>
                <c:pt idx="48">
                  <c:v>0.63956426479021955</c:v>
                </c:pt>
                <c:pt idx="49">
                  <c:v>0.6361839560370236</c:v>
                </c:pt>
                <c:pt idx="50">
                  <c:v>0.63643626391352748</c:v>
                </c:pt>
                <c:pt idx="52">
                  <c:v>0.56464996483414165</c:v>
                </c:pt>
                <c:pt idx="53">
                  <c:v>0.56389398061855822</c:v>
                </c:pt>
                <c:pt idx="54">
                  <c:v>0.56332188959244811</c:v>
                </c:pt>
                <c:pt idx="55">
                  <c:v>0.56290915826284449</c:v>
                </c:pt>
                <c:pt idx="56">
                  <c:v>0.56273774221445994</c:v>
                </c:pt>
                <c:pt idx="57">
                  <c:v>0.5624718035431665</c:v>
                </c:pt>
                <c:pt idx="58">
                  <c:v>0.56159498110699202</c:v>
                </c:pt>
                <c:pt idx="59">
                  <c:v>0.56140326732335011</c:v>
                </c:pt>
                <c:pt idx="60">
                  <c:v>0.55864669603705119</c:v>
                </c:pt>
                <c:pt idx="61">
                  <c:v>0.55858589779256251</c:v>
                </c:pt>
                <c:pt idx="62">
                  <c:v>0.55622092143088242</c:v>
                </c:pt>
                <c:pt idx="63">
                  <c:v>0.55618080572450979</c:v>
                </c:pt>
                <c:pt idx="65">
                  <c:v>0.44491078970062536</c:v>
                </c:pt>
                <c:pt idx="66">
                  <c:v>0.44434913976389617</c:v>
                </c:pt>
                <c:pt idx="67">
                  <c:v>0.44377960925192866</c:v>
                </c:pt>
                <c:pt idx="68">
                  <c:v>0.4434165477254276</c:v>
                </c:pt>
                <c:pt idx="69">
                  <c:v>0.44084553443133423</c:v>
                </c:pt>
                <c:pt idx="70">
                  <c:v>0.44054501000461105</c:v>
                </c:pt>
                <c:pt idx="71">
                  <c:v>0.43805267950808385</c:v>
                </c:pt>
                <c:pt idx="72">
                  <c:v>0.43843908440771218</c:v>
                </c:pt>
                <c:pt idx="73">
                  <c:v>0.43715360460648917</c:v>
                </c:pt>
                <c:pt idx="74">
                  <c:v>0.43712139238131031</c:v>
                </c:pt>
                <c:pt idx="75">
                  <c:v>0.43625329841654775</c:v>
                </c:pt>
                <c:pt idx="76">
                  <c:v>0.43657775785753633</c:v>
                </c:pt>
                <c:pt idx="78">
                  <c:v>0.57407531206949525</c:v>
                </c:pt>
                <c:pt idx="79">
                  <c:v>0.57560816250875779</c:v>
                </c:pt>
                <c:pt idx="80">
                  <c:v>0.57012508482024382</c:v>
                </c:pt>
                <c:pt idx="81">
                  <c:v>0.57329582729570572</c:v>
                </c:pt>
                <c:pt idx="82">
                  <c:v>0.5541450569876385</c:v>
                </c:pt>
                <c:pt idx="83">
                  <c:v>0.55142505936808883</c:v>
                </c:pt>
                <c:pt idx="84">
                  <c:v>0.51772097791984795</c:v>
                </c:pt>
                <c:pt idx="85">
                  <c:v>0.51599967519590295</c:v>
                </c:pt>
                <c:pt idx="86">
                  <c:v>0.46409213770949831</c:v>
                </c:pt>
                <c:pt idx="87">
                  <c:v>0.46691025764891231</c:v>
                </c:pt>
                <c:pt idx="88">
                  <c:v>0.4179925274062789</c:v>
                </c:pt>
                <c:pt idx="89">
                  <c:v>0.41413642834184478</c:v>
                </c:pt>
                <c:pt idx="91">
                  <c:v>0.59112213453309725</c:v>
                </c:pt>
                <c:pt idx="92">
                  <c:v>0.59064054461885007</c:v>
                </c:pt>
                <c:pt idx="93">
                  <c:v>0.58925535343025459</c:v>
                </c:pt>
                <c:pt idx="94">
                  <c:v>0.5887325969680931</c:v>
                </c:pt>
                <c:pt idx="95">
                  <c:v>0.58375762705431089</c:v>
                </c:pt>
                <c:pt idx="96">
                  <c:v>0.5831606427287569</c:v>
                </c:pt>
                <c:pt idx="97">
                  <c:v>0.57127226729144831</c:v>
                </c:pt>
                <c:pt idx="98">
                  <c:v>0.57123698204339601</c:v>
                </c:pt>
                <c:pt idx="99">
                  <c:v>0.55392738932155106</c:v>
                </c:pt>
                <c:pt idx="100">
                  <c:v>0.55392856026228132</c:v>
                </c:pt>
                <c:pt idx="101">
                  <c:v>0.53897615245800301</c:v>
                </c:pt>
                <c:pt idx="102">
                  <c:v>0.53928989295002017</c:v>
                </c:pt>
                <c:pt idx="104">
                  <c:v>0.58742005058977442</c:v>
                </c:pt>
                <c:pt idx="105">
                  <c:v>0.58601497053573326</c:v>
                </c:pt>
                <c:pt idx="106">
                  <c:v>0.58262044533361967</c:v>
                </c:pt>
                <c:pt idx="107">
                  <c:v>0.58544273663735069</c:v>
                </c:pt>
                <c:pt idx="108">
                  <c:v>0.56867851820730264</c:v>
                </c:pt>
                <c:pt idx="109">
                  <c:v>0.54635822619445573</c:v>
                </c:pt>
                <c:pt idx="110">
                  <c:v>0.52984053047250679</c:v>
                </c:pt>
                <c:pt idx="111">
                  <c:v>0.52570064703280972</c:v>
                </c:pt>
                <c:pt idx="112">
                  <c:v>0.48190632476173256</c:v>
                </c:pt>
                <c:pt idx="113">
                  <c:v>0.5012438367348685</c:v>
                </c:pt>
                <c:pt idx="114">
                  <c:v>0.44791444778468337</c:v>
                </c:pt>
                <c:pt idx="115">
                  <c:v>0.46975243588550047</c:v>
                </c:pt>
                <c:pt idx="117">
                  <c:v>0.59114090593879987</c:v>
                </c:pt>
                <c:pt idx="118">
                  <c:v>0.59516629602817217</c:v>
                </c:pt>
                <c:pt idx="119">
                  <c:v>0.58782961527011435</c:v>
                </c:pt>
                <c:pt idx="120">
                  <c:v>0.5875449066241748</c:v>
                </c:pt>
                <c:pt idx="121">
                  <c:v>0.56758976962674179</c:v>
                </c:pt>
                <c:pt idx="122">
                  <c:v>0.56295381793196353</c:v>
                </c:pt>
                <c:pt idx="123">
                  <c:v>0.53292282652086942</c:v>
                </c:pt>
                <c:pt idx="124">
                  <c:v>0.53502995556515287</c:v>
                </c:pt>
                <c:pt idx="125">
                  <c:v>0.49256236023237626</c:v>
                </c:pt>
                <c:pt idx="126">
                  <c:v>0.49812256796633864</c:v>
                </c:pt>
                <c:pt idx="127">
                  <c:v>0.45981900676113624</c:v>
                </c:pt>
                <c:pt idx="128">
                  <c:v>0.46259383863280279</c:v>
                </c:pt>
                <c:pt idx="130">
                  <c:v>0.55876613893957017</c:v>
                </c:pt>
                <c:pt idx="131">
                  <c:v>0.55875045576679527</c:v>
                </c:pt>
                <c:pt idx="132">
                  <c:v>0.55649823152370248</c:v>
                </c:pt>
                <c:pt idx="133">
                  <c:v>0.55711308477926547</c:v>
                </c:pt>
                <c:pt idx="134">
                  <c:v>0.5494893884451254</c:v>
                </c:pt>
                <c:pt idx="135">
                  <c:v>0.5453087337742345</c:v>
                </c:pt>
                <c:pt idx="136">
                  <c:v>0.53357879325976199</c:v>
                </c:pt>
                <c:pt idx="137">
                  <c:v>0.532902581540734</c:v>
                </c:pt>
                <c:pt idx="138">
                  <c:v>0.51131245540758252</c:v>
                </c:pt>
                <c:pt idx="139">
                  <c:v>0.51517768357635207</c:v>
                </c:pt>
                <c:pt idx="140">
                  <c:v>0.491287358862321</c:v>
                </c:pt>
                <c:pt idx="141">
                  <c:v>0.49439766598243512</c:v>
                </c:pt>
              </c:numCache>
            </c:numRef>
          </c:val>
        </c:ser>
        <c:ser>
          <c:idx val="1"/>
          <c:order val="1"/>
          <c:tx>
            <c:strRef>
              <c:f>TRAFFIC!$A$31:$B$31</c:f>
              <c:strCache>
                <c:ptCount val="1"/>
                <c:pt idx="0">
                  <c:v>Control</c:v>
                </c:pt>
              </c:strCache>
            </c:strRef>
          </c:tx>
          <c:spPr>
            <a:solidFill>
              <a:schemeClr val="accent6">
                <a:lumMod val="40000"/>
                <a:lumOff val="60000"/>
              </a:schemeClr>
            </a:solidFill>
            <a:ln>
              <a:solidFill>
                <a:sysClr val="windowText" lastClr="000000"/>
              </a:solidFill>
            </a:ln>
          </c:spPr>
          <c:cat>
            <c:strRef>
              <c:f>TRAFFIC!$1:$1</c:f>
              <c:strCache>
                <c:ptCount val="138"/>
                <c:pt idx="6">
                  <c:v>Astar</c:v>
                </c:pt>
                <c:pt idx="19">
                  <c:v>Hmmer</c:v>
                </c:pt>
                <c:pt idx="32">
                  <c:v>Ommetpp</c:v>
                </c:pt>
                <c:pt idx="45">
                  <c:v>FT</c:v>
                </c:pt>
                <c:pt idx="58">
                  <c:v>LU</c:v>
                </c:pt>
                <c:pt idx="71">
                  <c:v>MG</c:v>
                </c:pt>
                <c:pt idx="84">
                  <c:v>Apache</c:v>
                </c:pt>
                <c:pt idx="97">
                  <c:v>Jbb</c:v>
                </c:pt>
                <c:pt idx="110">
                  <c:v>OLTP</c:v>
                </c:pt>
                <c:pt idx="123">
                  <c:v>Zeus</c:v>
                </c:pt>
                <c:pt idx="137">
                  <c:v>Average</c:v>
                </c:pt>
              </c:strCache>
            </c:strRef>
          </c:cat>
          <c:val>
            <c:numRef>
              <c:f>TRAFFIC!$C$31:$EN$31</c:f>
              <c:numCache>
                <c:formatCode>General</c:formatCode>
                <c:ptCount val="142"/>
                <c:pt idx="0">
                  <c:v>0.33217269015097195</c:v>
                </c:pt>
                <c:pt idx="1">
                  <c:v>0.16572396538857884</c:v>
                </c:pt>
                <c:pt idx="2">
                  <c:v>0.33250238696721507</c:v>
                </c:pt>
                <c:pt idx="3">
                  <c:v>0.16576374875898769</c:v>
                </c:pt>
                <c:pt idx="4">
                  <c:v>0.33308745185460809</c:v>
                </c:pt>
                <c:pt idx="5">
                  <c:v>0.1680670005488055</c:v>
                </c:pt>
                <c:pt idx="6">
                  <c:v>0.33345251339816512</c:v>
                </c:pt>
                <c:pt idx="7">
                  <c:v>0.18290397244532394</c:v>
                </c:pt>
                <c:pt idx="8">
                  <c:v>0.33373683866524612</c:v>
                </c:pt>
                <c:pt idx="9">
                  <c:v>0.2146538427834844</c:v>
                </c:pt>
                <c:pt idx="10">
                  <c:v>0.33396741467807167</c:v>
                </c:pt>
                <c:pt idx="11">
                  <c:v>0.24580760894010958</c:v>
                </c:pt>
                <c:pt idx="13">
                  <c:v>0.62891451147623878</c:v>
                </c:pt>
                <c:pt idx="14">
                  <c:v>0.19854828926034118</c:v>
                </c:pt>
                <c:pt idx="15">
                  <c:v>0.62880421862880731</c:v>
                </c:pt>
                <c:pt idx="16">
                  <c:v>0.19852793939278238</c:v>
                </c:pt>
                <c:pt idx="17">
                  <c:v>0.62991061344571131</c:v>
                </c:pt>
                <c:pt idx="18">
                  <c:v>0.20014285672314039</c:v>
                </c:pt>
                <c:pt idx="19">
                  <c:v>0.63098022886111038</c:v>
                </c:pt>
                <c:pt idx="20">
                  <c:v>0.22259875678660804</c:v>
                </c:pt>
                <c:pt idx="21">
                  <c:v>0.63235504399549591</c:v>
                </c:pt>
                <c:pt idx="22">
                  <c:v>0.32656142420757489</c:v>
                </c:pt>
                <c:pt idx="23">
                  <c:v>0.63479565471063859</c:v>
                </c:pt>
                <c:pt idx="24">
                  <c:v>0.41962501255586021</c:v>
                </c:pt>
                <c:pt idx="26">
                  <c:v>0.4964247189126425</c:v>
                </c:pt>
                <c:pt idx="27">
                  <c:v>0.18250004713653326</c:v>
                </c:pt>
                <c:pt idx="28">
                  <c:v>0.49660773338848102</c:v>
                </c:pt>
                <c:pt idx="29">
                  <c:v>0.18506926076140945</c:v>
                </c:pt>
                <c:pt idx="30">
                  <c:v>0.49685170224775393</c:v>
                </c:pt>
                <c:pt idx="31">
                  <c:v>0.20420317836341501</c:v>
                </c:pt>
                <c:pt idx="32">
                  <c:v>0.49706902849288981</c:v>
                </c:pt>
                <c:pt idx="33">
                  <c:v>0.27170875866907429</c:v>
                </c:pt>
                <c:pt idx="34">
                  <c:v>0.49731289916926547</c:v>
                </c:pt>
                <c:pt idx="35">
                  <c:v>0.38378131174778873</c:v>
                </c:pt>
                <c:pt idx="36">
                  <c:v>0.49760366626088487</c:v>
                </c:pt>
                <c:pt idx="37">
                  <c:v>0.50553536670802524</c:v>
                </c:pt>
                <c:pt idx="39">
                  <c:v>0.35299577721661607</c:v>
                </c:pt>
                <c:pt idx="40">
                  <c:v>0.18075228462287865</c:v>
                </c:pt>
                <c:pt idx="41">
                  <c:v>0.35626486043425065</c:v>
                </c:pt>
                <c:pt idx="42">
                  <c:v>0.17976900270254231</c:v>
                </c:pt>
                <c:pt idx="43">
                  <c:v>0.35775217469174259</c:v>
                </c:pt>
                <c:pt idx="44">
                  <c:v>0.1832573195562931</c:v>
                </c:pt>
                <c:pt idx="45">
                  <c:v>0.35864405538850158</c:v>
                </c:pt>
                <c:pt idx="46">
                  <c:v>0.19917467710011424</c:v>
                </c:pt>
                <c:pt idx="47">
                  <c:v>0.36021263963136796</c:v>
                </c:pt>
                <c:pt idx="48">
                  <c:v>0.24617902443712394</c:v>
                </c:pt>
                <c:pt idx="49">
                  <c:v>0.36381604396297657</c:v>
                </c:pt>
                <c:pt idx="50">
                  <c:v>0.28528294003264471</c:v>
                </c:pt>
                <c:pt idx="52">
                  <c:v>0.43535003516585846</c:v>
                </c:pt>
                <c:pt idx="53">
                  <c:v>0.18762829385750118</c:v>
                </c:pt>
                <c:pt idx="54">
                  <c:v>0.43667811040755206</c:v>
                </c:pt>
                <c:pt idx="55">
                  <c:v>0.18772363568468714</c:v>
                </c:pt>
                <c:pt idx="56">
                  <c:v>0.43726225778553984</c:v>
                </c:pt>
                <c:pt idx="57">
                  <c:v>0.19524057591957567</c:v>
                </c:pt>
                <c:pt idx="58">
                  <c:v>0.43840501889300781</c:v>
                </c:pt>
                <c:pt idx="59">
                  <c:v>0.22901237986816969</c:v>
                </c:pt>
                <c:pt idx="60">
                  <c:v>0.44135330396294892</c:v>
                </c:pt>
                <c:pt idx="61">
                  <c:v>0.31945255898707703</c:v>
                </c:pt>
                <c:pt idx="62">
                  <c:v>0.44377907856911775</c:v>
                </c:pt>
                <c:pt idx="63">
                  <c:v>0.34026358577900634</c:v>
                </c:pt>
                <c:pt idx="65">
                  <c:v>0.55508921029937475</c:v>
                </c:pt>
                <c:pt idx="66">
                  <c:v>0.19257289943575281</c:v>
                </c:pt>
                <c:pt idx="67">
                  <c:v>0.55622039074807139</c:v>
                </c:pt>
                <c:pt idx="68">
                  <c:v>0.19378389495988857</c:v>
                </c:pt>
                <c:pt idx="69">
                  <c:v>0.55915446556866577</c:v>
                </c:pt>
                <c:pt idx="70">
                  <c:v>0.20706249136602595</c:v>
                </c:pt>
                <c:pt idx="71">
                  <c:v>0.5619473204919162</c:v>
                </c:pt>
                <c:pt idx="72">
                  <c:v>0.26996895795573445</c:v>
                </c:pt>
                <c:pt idx="73">
                  <c:v>0.56284639539351111</c:v>
                </c:pt>
                <c:pt idx="74">
                  <c:v>0.38485198446894481</c:v>
                </c:pt>
                <c:pt idx="75">
                  <c:v>0.5637467015834523</c:v>
                </c:pt>
                <c:pt idx="76">
                  <c:v>0.4740713469798748</c:v>
                </c:pt>
                <c:pt idx="78">
                  <c:v>0.42592468793050509</c:v>
                </c:pt>
                <c:pt idx="79">
                  <c:v>0.31690704011880438</c:v>
                </c:pt>
                <c:pt idx="80">
                  <c:v>0.42987491517975635</c:v>
                </c:pt>
                <c:pt idx="81">
                  <c:v>0.32637532390659107</c:v>
                </c:pt>
                <c:pt idx="82">
                  <c:v>0.44585494301236156</c:v>
                </c:pt>
                <c:pt idx="83">
                  <c:v>0.34823760208293653</c:v>
                </c:pt>
                <c:pt idx="84">
                  <c:v>0.48227902208015194</c:v>
                </c:pt>
                <c:pt idx="85">
                  <c:v>0.41452789746263385</c:v>
                </c:pt>
                <c:pt idx="86">
                  <c:v>0.53590786229050191</c:v>
                </c:pt>
                <c:pt idx="87">
                  <c:v>0.51166725547714553</c:v>
                </c:pt>
                <c:pt idx="88">
                  <c:v>0.58200747259372143</c:v>
                </c:pt>
                <c:pt idx="89">
                  <c:v>0.54923602140717542</c:v>
                </c:pt>
                <c:pt idx="91">
                  <c:v>0.4088778654669028</c:v>
                </c:pt>
                <c:pt idx="92">
                  <c:v>0.21004838696071626</c:v>
                </c:pt>
                <c:pt idx="93">
                  <c:v>0.41074464656974541</c:v>
                </c:pt>
                <c:pt idx="94">
                  <c:v>0.20942637815410767</c:v>
                </c:pt>
                <c:pt idx="95">
                  <c:v>0.41624237294568928</c:v>
                </c:pt>
                <c:pt idx="96">
                  <c:v>0.2094504265896302</c:v>
                </c:pt>
                <c:pt idx="97">
                  <c:v>0.42872773270855158</c:v>
                </c:pt>
                <c:pt idx="98">
                  <c:v>0.22158177671056339</c:v>
                </c:pt>
                <c:pt idx="99">
                  <c:v>0.446072610678449</c:v>
                </c:pt>
                <c:pt idx="100">
                  <c:v>0.27433062017164717</c:v>
                </c:pt>
                <c:pt idx="101">
                  <c:v>0.4610238475419971</c:v>
                </c:pt>
                <c:pt idx="102">
                  <c:v>0.34606116684671184</c:v>
                </c:pt>
                <c:pt idx="104">
                  <c:v>0.41257994941022574</c:v>
                </c:pt>
                <c:pt idx="105">
                  <c:v>0.29136858211173966</c:v>
                </c:pt>
                <c:pt idx="106">
                  <c:v>0.41737955466638033</c:v>
                </c:pt>
                <c:pt idx="107">
                  <c:v>0.29385394648077667</c:v>
                </c:pt>
                <c:pt idx="108">
                  <c:v>0.43132148179269769</c:v>
                </c:pt>
                <c:pt idx="109">
                  <c:v>0.29744924011953899</c:v>
                </c:pt>
                <c:pt idx="110">
                  <c:v>0.47015946952749366</c:v>
                </c:pt>
                <c:pt idx="111">
                  <c:v>0.37773426153829232</c:v>
                </c:pt>
                <c:pt idx="112">
                  <c:v>0.51809367523826755</c:v>
                </c:pt>
                <c:pt idx="113">
                  <c:v>0.49676837968662696</c:v>
                </c:pt>
                <c:pt idx="114">
                  <c:v>0.55208555221531663</c:v>
                </c:pt>
                <c:pt idx="115">
                  <c:v>0.56395871867391634</c:v>
                </c:pt>
                <c:pt idx="117">
                  <c:v>0.40885909406120002</c:v>
                </c:pt>
                <c:pt idx="118">
                  <c:v>0.31220677046483086</c:v>
                </c:pt>
                <c:pt idx="119">
                  <c:v>0.41217038472988582</c:v>
                </c:pt>
                <c:pt idx="120">
                  <c:v>0.31723974012737066</c:v>
                </c:pt>
                <c:pt idx="121">
                  <c:v>0.43241023037325821</c:v>
                </c:pt>
                <c:pt idx="122">
                  <c:v>0.33617544132091842</c:v>
                </c:pt>
                <c:pt idx="123">
                  <c:v>0.46707717347913058</c:v>
                </c:pt>
                <c:pt idx="124">
                  <c:v>0.39372557423311971</c:v>
                </c:pt>
                <c:pt idx="125">
                  <c:v>0.50743763976762357</c:v>
                </c:pt>
                <c:pt idx="126">
                  <c:v>0.47154050923159302</c:v>
                </c:pt>
                <c:pt idx="127">
                  <c:v>0.5401809932388637</c:v>
                </c:pt>
                <c:pt idx="128">
                  <c:v>0.514976912467631</c:v>
                </c:pt>
                <c:pt idx="130">
                  <c:v>0.44123386106042989</c:v>
                </c:pt>
                <c:pt idx="131">
                  <c:v>0.23208161262548602</c:v>
                </c:pt>
                <c:pt idx="132">
                  <c:v>0.44350176847629791</c:v>
                </c:pt>
                <c:pt idx="133">
                  <c:v>0.23480222606480447</c:v>
                </c:pt>
                <c:pt idx="134">
                  <c:v>0.45051061155487482</c:v>
                </c:pt>
                <c:pt idx="135">
                  <c:v>0.24614748067781175</c:v>
                </c:pt>
                <c:pt idx="136">
                  <c:v>0.46642120674023801</c:v>
                </c:pt>
                <c:pt idx="137">
                  <c:v>0.2986001029532403</c:v>
                </c:pt>
                <c:pt idx="138">
                  <c:v>0.48868754459241748</c:v>
                </c:pt>
                <c:pt idx="139">
                  <c:v>0.39348665808981975</c:v>
                </c:pt>
                <c:pt idx="140">
                  <c:v>0.50871264113767878</c:v>
                </c:pt>
                <c:pt idx="141">
                  <c:v>0.45020841001897044</c:v>
                </c:pt>
              </c:numCache>
            </c:numRef>
          </c:val>
        </c:ser>
        <c:dLbls/>
        <c:gapWidth val="15"/>
        <c:overlap val="100"/>
        <c:axId val="93228032"/>
        <c:axId val="93246208"/>
      </c:barChart>
      <c:catAx>
        <c:axId val="93228032"/>
        <c:scaling>
          <c:orientation val="minMax"/>
        </c:scaling>
        <c:axPos val="b"/>
        <c:numFmt formatCode="General" sourceLinked="0"/>
        <c:tickLblPos val="nextTo"/>
        <c:txPr>
          <a:bodyPr rot="-2700000" vert="horz"/>
          <a:lstStyle/>
          <a:p>
            <a:pPr>
              <a:defRPr sz="1600"/>
            </a:pPr>
            <a:endParaRPr lang="en-US"/>
          </a:p>
        </c:txPr>
        <c:crossAx val="93246208"/>
        <c:crosses val="autoZero"/>
        <c:auto val="1"/>
        <c:lblAlgn val="ctr"/>
        <c:lblOffset val="100"/>
      </c:catAx>
      <c:valAx>
        <c:axId val="93246208"/>
        <c:scaling>
          <c:orientation val="minMax"/>
        </c:scaling>
        <c:axPos val="l"/>
        <c:majorGridlines/>
        <c:title>
          <c:tx>
            <c:rich>
              <a:bodyPr/>
              <a:lstStyle/>
              <a:p>
                <a:pPr>
                  <a:defRPr sz="1400"/>
                </a:pPr>
                <a:r>
                  <a:rPr lang="en-US" sz="1400"/>
                  <a:t> Normalized</a:t>
                </a:r>
                <a:r>
                  <a:rPr lang="en-US" sz="1400" baseline="0"/>
                  <a:t> Bandwidth</a:t>
                </a:r>
                <a:endParaRPr lang="en-US" sz="1400"/>
              </a:p>
            </c:rich>
          </c:tx>
          <c:layout>
            <c:manualLayout>
              <c:xMode val="edge"/>
              <c:yMode val="edge"/>
              <c:x val="2.8601658356719279E-3"/>
              <c:y val="3.9059128025663511E-2"/>
            </c:manualLayout>
          </c:layout>
        </c:title>
        <c:numFmt formatCode="General" sourceLinked="1"/>
        <c:tickLblPos val="nextTo"/>
        <c:txPr>
          <a:bodyPr/>
          <a:lstStyle/>
          <a:p>
            <a:pPr>
              <a:defRPr sz="1400"/>
            </a:pPr>
            <a:endParaRPr lang="en-US"/>
          </a:p>
        </c:txPr>
        <c:crossAx val="93228032"/>
        <c:crosses val="autoZero"/>
        <c:crossBetween val="between"/>
      </c:valAx>
      <c:spPr>
        <a:ln>
          <a:noFill/>
        </a:ln>
      </c:spPr>
    </c:plotArea>
    <c:legend>
      <c:legendPos val="t"/>
      <c:layout/>
      <c:txPr>
        <a:bodyPr/>
        <a:lstStyle/>
        <a:p>
          <a:pPr>
            <a:defRPr sz="1400"/>
          </a:pPr>
          <a:endParaRPr lang="en-US"/>
        </a:p>
      </c:txPr>
    </c:legend>
    <c:plotVisOnly val="1"/>
    <c:dispBlanksAs val="gap"/>
  </c:chart>
  <c:spPr>
    <a:ln>
      <a:noFill/>
    </a:ln>
  </c:spPr>
  <c:txPr>
    <a:bodyPr/>
    <a:lstStyle/>
    <a:p>
      <a:pPr>
        <a:defRPr sz="11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0.81489</cdr:x>
      <cdr:y>0.01826</cdr:y>
    </cdr:from>
    <cdr:to>
      <cdr:x>0.98494</cdr:x>
      <cdr:y>0.13675</cdr:y>
    </cdr:to>
    <cdr:sp macro="" textlink="">
      <cdr:nvSpPr>
        <cdr:cNvPr id="2" name="1 Rectángulo"/>
        <cdr:cNvSpPr/>
      </cdr:nvSpPr>
      <cdr:spPr>
        <a:xfrm xmlns:a="http://schemas.openxmlformats.org/drawingml/2006/main">
          <a:off x="7246416" y="77688"/>
          <a:ext cx="1512168" cy="504056"/>
        </a:xfrm>
        <a:prstGeom xmlns:a="http://schemas.openxmlformats.org/drawingml/2006/main" prst="rect">
          <a:avLst/>
        </a:prstGeom>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rtlCol="0" anchor="ctr"/>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0.07356</cdr:x>
      <cdr:y>0.86542</cdr:y>
    </cdr:from>
    <cdr:to>
      <cdr:x>0.1634</cdr:x>
      <cdr:y>1</cdr:y>
    </cdr:to>
    <cdr:sp macro="" textlink="">
      <cdr:nvSpPr>
        <cdr:cNvPr id="3" name="5 Llamada con línea 1 (barra de énfasis)"/>
        <cdr:cNvSpPr/>
      </cdr:nvSpPr>
      <cdr:spPr>
        <a:xfrm xmlns:a="http://schemas.openxmlformats.org/drawingml/2006/main">
          <a:off x="625656" y="2704702"/>
          <a:ext cx="764137" cy="416706"/>
        </a:xfrm>
        <a:prstGeom xmlns:a="http://schemas.openxmlformats.org/drawingml/2006/main" prst="accentCallout1">
          <a:avLst>
            <a:gd name="adj1" fmla="val 22917"/>
            <a:gd name="adj2" fmla="val 7408"/>
            <a:gd name="adj3" fmla="val -166860"/>
            <a:gd name="adj4" fmla="val 23109"/>
          </a:avLst>
        </a:prstGeom>
        <a:noFill xmlns:a="http://schemas.openxmlformats.org/drawingml/2006/main"/>
        <a:ln xmlns:a="http://schemas.openxmlformats.org/drawingml/2006/main" w="9525">
          <a:solidFill>
            <a:sysClr val="windowText" lastClr="000000"/>
          </a:solidFill>
          <a:headEnd type="none" w="med" len="med"/>
          <a:tailEnd type="non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en-US" sz="1400" cap="small" baseline="0" dirty="0">
              <a:solidFill>
                <a:sysClr val="windowText" lastClr="000000"/>
              </a:solidFill>
            </a:rPr>
            <a:t>Flask</a:t>
          </a:r>
          <a:r>
            <a:rPr lang="en-US" sz="1400" dirty="0">
              <a:solidFill>
                <a:sysClr val="windowText" lastClr="000000"/>
              </a:solidFill>
            </a:rPr>
            <a:t> 160%</a:t>
          </a:r>
        </a:p>
      </cdr:txBody>
    </cdr:sp>
  </cdr:relSizeAnchor>
  <cdr:relSizeAnchor xmlns:cdr="http://schemas.openxmlformats.org/drawingml/2006/chartDrawing">
    <cdr:from>
      <cdr:x>0.11953</cdr:x>
      <cdr:y>0.04651</cdr:y>
    </cdr:from>
    <cdr:to>
      <cdr:x>0.24442</cdr:x>
      <cdr:y>0.13533</cdr:y>
    </cdr:to>
    <cdr:sp macro="" textlink="">
      <cdr:nvSpPr>
        <cdr:cNvPr id="4" name="2 Llamada con línea 1 (barra de énfasis)"/>
        <cdr:cNvSpPr/>
      </cdr:nvSpPr>
      <cdr:spPr>
        <a:xfrm xmlns:a="http://schemas.openxmlformats.org/drawingml/2006/main">
          <a:off x="1016694" y="144016"/>
          <a:ext cx="1062255" cy="275017"/>
        </a:xfrm>
        <a:prstGeom xmlns:a="http://schemas.openxmlformats.org/drawingml/2006/main" prst="accentCallout1">
          <a:avLst>
            <a:gd name="adj1" fmla="val 31250"/>
            <a:gd name="adj2" fmla="val 8334"/>
            <a:gd name="adj3" fmla="val 109866"/>
            <a:gd name="adj4" fmla="val -27842"/>
          </a:avLst>
        </a:prstGeom>
        <a:noFill xmlns:a="http://schemas.openxmlformats.org/drawingml/2006/main"/>
        <a:ln xmlns:a="http://schemas.openxmlformats.org/drawingml/2006/main" w="9525">
          <a:solidFill>
            <a:sysClr val="windowText" lastClr="000000"/>
          </a:solidFill>
          <a:headEnd type="none" w="med" len="med"/>
          <a:tailEnd type="non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en-US" sz="1400" cap="small" baseline="0" dirty="0">
              <a:solidFill>
                <a:sysClr val="windowText" lastClr="000000"/>
              </a:solidFill>
            </a:rPr>
            <a:t>Mosaic 160%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6FB04-6924-479C-8FCF-2FC9AF02AFB4}" type="datetimeFigureOut">
              <a:rPr lang="en-US" smtClean="0"/>
              <a:pPr/>
              <a:t>2/17/2015</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A74000-B8E1-4982-99E9-3E344631B6C7}" type="slidenum">
              <a:rPr lang="en-US" smtClean="0"/>
              <a:pPr/>
              <a:t>‹Nº›</a:t>
            </a:fld>
            <a:endParaRPr lang="en-US"/>
          </a:p>
        </p:txBody>
      </p:sp>
    </p:spTree>
    <p:extLst>
      <p:ext uri="{BB962C8B-B14F-4D97-AF65-F5344CB8AC3E}">
        <p14:creationId xmlns:p14="http://schemas.microsoft.com/office/powerpoint/2010/main" xmlns="" val="1673835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baseline="0" dirty="0" smtClean="0"/>
              <a:t>How </a:t>
            </a:r>
            <a:r>
              <a:rPr lang="en-US" baseline="0" dirty="0" smtClean="0"/>
              <a:t>the </a:t>
            </a:r>
            <a:r>
              <a:rPr lang="en-US" baseline="0" dirty="0" err="1" smtClean="0"/>
              <a:t>dleft</a:t>
            </a:r>
            <a:r>
              <a:rPr lang="en-US" baseline="0" dirty="0" smtClean="0"/>
              <a:t> filter </a:t>
            </a:r>
            <a:r>
              <a:rPr lang="en-US" baseline="0" dirty="0" smtClean="0"/>
              <a:t>works, allows to use </a:t>
            </a:r>
            <a:r>
              <a:rPr lang="en-US" baseline="0" dirty="0" smtClean="0"/>
              <a:t>a conventional single-ported SRAM </a:t>
            </a:r>
            <a:r>
              <a:rPr lang="en-US" baseline="0" dirty="0" smtClean="0"/>
              <a:t>memory. </a:t>
            </a:r>
          </a:p>
          <a:p>
            <a:r>
              <a:rPr lang="en-US" baseline="0" dirty="0" smtClean="0"/>
              <a:t>This gives the possibility to use the </a:t>
            </a:r>
            <a:r>
              <a:rPr lang="en-US" baseline="0" dirty="0" smtClean="0"/>
              <a:t>same storage to keep either directory or filter information and the </a:t>
            </a:r>
            <a:r>
              <a:rPr lang="en-US" baseline="0" dirty="0" smtClean="0"/>
              <a:t>controller </a:t>
            </a:r>
            <a:r>
              <a:rPr lang="en-US" baseline="0" dirty="0" smtClean="0"/>
              <a:t>logic </a:t>
            </a:r>
            <a:r>
              <a:rPr lang="en-US" baseline="0" dirty="0" smtClean="0"/>
              <a:t>can route how is the distribution made according the workload characteristics.</a:t>
            </a:r>
          </a:p>
          <a:p>
            <a:endParaRPr lang="en-US" baseline="0" dirty="0" smtClean="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Tx/>
              <a:buNone/>
            </a:pPr>
            <a:r>
              <a:rPr lang="en-US" dirty="0" smtClean="0"/>
              <a:t>To keep implementation cost constant,</a:t>
            </a:r>
            <a:r>
              <a:rPr lang="en-US" baseline="0" dirty="0" smtClean="0"/>
              <a:t> i</a:t>
            </a:r>
            <a:r>
              <a:rPr lang="en-US" dirty="0" smtClean="0"/>
              <a:t>n Flask, storage</a:t>
            </a:r>
            <a:r>
              <a:rPr lang="en-US" baseline="0" dirty="0" smtClean="0"/>
              <a:t> capacity is half dedicated to the directory and half to the filter.</a:t>
            </a:r>
          </a:p>
          <a:p>
            <a:pPr>
              <a:buFontTx/>
              <a:buNone/>
            </a:pPr>
            <a:endParaRPr lang="en-US" dirty="0" smtClean="0"/>
          </a:p>
          <a:p>
            <a:pPr>
              <a:buFontTx/>
              <a:buChar char="-"/>
            </a:pPr>
            <a:r>
              <a:rPr lang="en-US" dirty="0" smtClean="0"/>
              <a:t> Sparse</a:t>
            </a:r>
            <a:r>
              <a:rPr lang="en-US" baseline="0" dirty="0" smtClean="0"/>
              <a:t> </a:t>
            </a:r>
            <a:r>
              <a:rPr lang="en-US" baseline="0" dirty="0" smtClean="0"/>
              <a:t>dir performance degrades below 1/4th of the aggregate private cache capacity</a:t>
            </a:r>
          </a:p>
          <a:p>
            <a:pPr>
              <a:buFontTx/>
              <a:buChar char="-"/>
            </a:pPr>
            <a:r>
              <a:rPr lang="en-US" baseline="0" dirty="0" smtClean="0"/>
              <a:t> Hits </a:t>
            </a:r>
            <a:r>
              <a:rPr lang="en-US" baseline="0" dirty="0" smtClean="0"/>
              <a:t>in private caches are less as the number of tracked blocks is reduced </a:t>
            </a:r>
            <a:r>
              <a:rPr lang="en-US" baseline="0" dirty="0" smtClean="0">
                <a:sym typeface="Wingdings" pitchFamily="2" charset="2"/>
              </a:rPr>
              <a:t> remove blocks from private caches because of lack of space in directory, while flask allows these blocks to stay in the private caches. </a:t>
            </a:r>
          </a:p>
          <a:p>
            <a:pPr>
              <a:buFontTx/>
              <a:buChar char="-"/>
            </a:pPr>
            <a:r>
              <a:rPr lang="en-US" baseline="0" dirty="0" smtClean="0">
                <a:sym typeface="Wingdings" pitchFamily="2" charset="2"/>
              </a:rPr>
              <a:t> Sparse </a:t>
            </a:r>
            <a:r>
              <a:rPr lang="en-US" baseline="0" dirty="0" smtClean="0">
                <a:sym typeface="Wingdings" pitchFamily="2" charset="2"/>
              </a:rPr>
              <a:t>dir needs to get any reused blocks from </a:t>
            </a:r>
            <a:r>
              <a:rPr lang="en-US" baseline="0" dirty="0" smtClean="0">
                <a:sym typeface="Wingdings" pitchFamily="2" charset="2"/>
              </a:rPr>
              <a:t>LLC while Flask keeps them closer to the processor.</a:t>
            </a:r>
            <a:endParaRPr lang="en-US" baseline="0" dirty="0" smtClean="0">
              <a:sym typeface="Wingdings" pitchFamily="2" charset="2"/>
            </a:endParaRPr>
          </a:p>
          <a:p>
            <a:pPr>
              <a:buFontTx/>
              <a:buChar char="-"/>
            </a:pPr>
            <a:r>
              <a:rPr lang="en-US" baseline="0" dirty="0" smtClean="0">
                <a:sym typeface="Wingdings" pitchFamily="2" charset="2"/>
              </a:rPr>
              <a:t> Consistent </a:t>
            </a:r>
            <a:r>
              <a:rPr lang="en-US" baseline="0" dirty="0" smtClean="0">
                <a:sym typeface="Wingdings" pitchFamily="2" charset="2"/>
              </a:rPr>
              <a:t>with sharing degree of apps</a:t>
            </a:r>
          </a:p>
          <a:p>
            <a:pPr>
              <a:buFontTx/>
              <a:buChar char="-"/>
            </a:pPr>
            <a:r>
              <a:rPr lang="en-US" baseline="0" dirty="0" smtClean="0">
                <a:sym typeface="Wingdings" pitchFamily="2" charset="2"/>
              </a:rPr>
              <a:t> Unstable behavior of </a:t>
            </a:r>
            <a:r>
              <a:rPr lang="en-US" baseline="0" dirty="0" err="1" smtClean="0">
                <a:sym typeface="Wingdings" pitchFamily="2" charset="2"/>
              </a:rPr>
              <a:t>tokenB</a:t>
            </a:r>
            <a:r>
              <a:rPr lang="en-US" baseline="0" dirty="0" smtClean="0">
                <a:sym typeface="Wingdings" pitchFamily="2" charset="2"/>
              </a:rPr>
              <a:t> due to on-chip contention</a:t>
            </a:r>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Broadcast traffic of</a:t>
            </a:r>
            <a:r>
              <a:rPr lang="en-US" baseline="0" dirty="0" smtClean="0"/>
              <a:t> both protocols, </a:t>
            </a:r>
            <a:r>
              <a:rPr lang="en-US" baseline="0" dirty="0" smtClean="0"/>
              <a:t>flask normalized to </a:t>
            </a:r>
            <a:r>
              <a:rPr lang="en-US" baseline="0" dirty="0" err="1" smtClean="0"/>
              <a:t>Tokenb</a:t>
            </a:r>
            <a:r>
              <a:rPr lang="en-US" baseline="0" dirty="0" smtClean="0"/>
              <a:t>. </a:t>
            </a:r>
          </a:p>
          <a:p>
            <a:endParaRPr lang="en-US" baseline="0" dirty="0" smtClean="0"/>
          </a:p>
          <a:p>
            <a:r>
              <a:rPr lang="en-US" baseline="0" dirty="0" smtClean="0"/>
              <a:t>Avoided reconstruction broadcasts shown to see filter efficiency for each directory size. Flask traffic is orange and red section.</a:t>
            </a:r>
          </a:p>
          <a:p>
            <a:endParaRPr lang="en-US" baseline="0" dirty="0" smtClean="0"/>
          </a:p>
          <a:p>
            <a:r>
              <a:rPr lang="en-US" baseline="0" dirty="0" smtClean="0"/>
              <a:t>Number of false positives increases as the directory size is reduced. As more address are mapping to the same entry in the directory, more elements each filter has to track (with the same number of bits).</a:t>
            </a:r>
          </a:p>
          <a:p>
            <a:endParaRPr lang="en-US" baseline="0" dirty="0" smtClean="0"/>
          </a:p>
          <a:p>
            <a:r>
              <a:rPr lang="en-US" baseline="0" dirty="0" smtClean="0"/>
              <a:t>If we run the same applications but deciding dynamically how the storage capacity is distributed (adapting resources), filter positives are decreased when we give less filter and more filter in apps with a lot of private blocks (multiprogrammed and numerical) and compulsory reconstructions are decreased when we give more directory and less filter in applications with high sharing degree (server). </a:t>
            </a:r>
          </a:p>
          <a:p>
            <a:endParaRPr lang="en-US" baseline="0" dirty="0" smtClean="0"/>
          </a:p>
          <a:p>
            <a:r>
              <a:rPr lang="en-US" baseline="0" dirty="0" smtClean="0"/>
              <a:t>If we check on average, we see how the traffic is reduced by half compared to a static resource assignation. </a:t>
            </a:r>
          </a:p>
          <a:p>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All Flask benefits not at</a:t>
            </a:r>
            <a:r>
              <a:rPr lang="en-US" baseline="0" dirty="0" smtClean="0"/>
              <a:t> the expense of energy. </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sym typeface="Wingdings" pitchFamily="2" charset="2"/>
              </a:rPr>
              <a:t> </a:t>
            </a:r>
            <a:r>
              <a:rPr lang="en-US" dirty="0" smtClean="0"/>
              <a:t>FT very</a:t>
            </a:r>
            <a:r>
              <a:rPr lang="en-US" baseline="0" dirty="0" smtClean="0"/>
              <a:t> low directory reuse</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Broadcast-based: </a:t>
            </a:r>
            <a:r>
              <a:rPr lang="en-US" dirty="0" smtClean="0">
                <a:sym typeface="Wingdings" pitchFamily="2" charset="2"/>
              </a:rPr>
              <a:t>miss in private caches  broadcast request </a:t>
            </a:r>
            <a:endParaRPr lang="en-US" dirty="0" smtClean="0"/>
          </a:p>
          <a:p>
            <a:r>
              <a:rPr lang="en-US" dirty="0" smtClean="0"/>
              <a:t>Better resource utilization: neither inclusivity nor additional structures to track block copies are required</a:t>
            </a:r>
          </a:p>
          <a:p>
            <a:r>
              <a:rPr lang="en-US" dirty="0" smtClean="0"/>
              <a:t>+ traffic and cache snoops </a:t>
            </a:r>
            <a:r>
              <a:rPr lang="en-US" dirty="0" smtClean="0">
                <a:sym typeface="Wingdings" pitchFamily="2" charset="2"/>
              </a:rPr>
              <a:t> - energy efficiency</a:t>
            </a:r>
            <a:endParaRPr lang="en-US" dirty="0" smtClean="0"/>
          </a:p>
          <a:p>
            <a:r>
              <a:rPr lang="en-US" dirty="0" smtClean="0"/>
              <a:t>Impact in medium/large-scale noticeable or possibly unsustainable </a:t>
            </a:r>
          </a:p>
          <a:p>
            <a:r>
              <a:rPr lang="en-US" dirty="0" smtClean="0"/>
              <a:t>On-chip resource contention: degrading CMP performance </a:t>
            </a:r>
          </a:p>
          <a:p>
            <a:endParaRPr lang="en-US" dirty="0" smtClean="0"/>
          </a:p>
          <a:p>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Flask gets the best of both worlds: performance of broadcast-based and energy efficiency of directory-based.</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Directory: contains</a:t>
            </a:r>
            <a:r>
              <a:rPr lang="en-US" baseline="0" dirty="0" smtClean="0"/>
              <a:t> </a:t>
            </a:r>
            <a:r>
              <a:rPr lang="en-US" baseline="0" dirty="0" smtClean="0"/>
              <a:t>tags of the blocks </a:t>
            </a:r>
            <a:r>
              <a:rPr lang="en-US" baseline="0" dirty="0" smtClean="0"/>
              <a:t>that are being </a:t>
            </a:r>
            <a:r>
              <a:rPr lang="en-US" baseline="0" dirty="0" smtClean="0"/>
              <a:t>actively shared </a:t>
            </a:r>
            <a:r>
              <a:rPr lang="en-US" baseline="0" dirty="0" smtClean="0"/>
              <a:t>(NOT ALL OF THEM</a:t>
            </a:r>
            <a:r>
              <a:rPr lang="en-US" baseline="0" dirty="0" smtClean="0"/>
              <a:t>!!)</a:t>
            </a:r>
            <a:endParaRPr lang="en-US" baseline="0" dirty="0" smtClean="0"/>
          </a:p>
          <a:p>
            <a:r>
              <a:rPr lang="en-US" baseline="0" dirty="0" smtClean="0"/>
              <a:t>Filter: contains info of the blocks inside the </a:t>
            </a:r>
            <a:r>
              <a:rPr lang="en-US" baseline="0" dirty="0" smtClean="0"/>
              <a:t>chip</a:t>
            </a:r>
            <a:br>
              <a:rPr lang="en-US" baseline="0" dirty="0" smtClean="0"/>
            </a:br>
            <a:r>
              <a:rPr lang="en-US" baseline="0" dirty="0" smtClean="0"/>
              <a:t/>
            </a:r>
            <a:br>
              <a:rPr lang="en-US" baseline="0" dirty="0" smtClean="0"/>
            </a:br>
            <a:r>
              <a:rPr lang="en-US" baseline="0" dirty="0" smtClean="0"/>
              <a:t>Besides, Flask uses token coherence main characteristics to guarantee coherence invariants</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For actively shared blocks: the allocated entry</a:t>
            </a:r>
            <a:r>
              <a:rPr lang="en-US" baseline="0" dirty="0" smtClean="0"/>
              <a:t> in the directory, does not have to be present all the time that the block is present in the private caches. See next slide.</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If directory has the information for a requested block, Flask works as a normal directory-based coherence protocol: forward request to the owner, the owner sends a copy to the requestor.</a:t>
            </a:r>
          </a:p>
          <a:p>
            <a:endParaRPr lang="en-US" dirty="0" smtClean="0"/>
          </a:p>
          <a:p>
            <a:r>
              <a:rPr lang="en-US" dirty="0" smtClean="0"/>
              <a:t>But if the requestor needs to replace the entry with the information because of lack of space, it can replace it without invalidating the copies of the block present in the private caches.</a:t>
            </a:r>
          </a:p>
          <a:p>
            <a:endParaRPr lang="en-US" dirty="0" smtClean="0"/>
          </a:p>
          <a:p>
            <a:r>
              <a:rPr lang="en-US" dirty="0" smtClean="0"/>
              <a:t>In that case, if a core sends a request to the directory, this one has no information about the block and needs to find it and reconstruct its sharing information (if it is shared). For doing so, it checks if the requested address is present in the filter. </a:t>
            </a:r>
          </a:p>
          <a:p>
            <a:r>
              <a:rPr lang="en-US" dirty="0" smtClean="0"/>
              <a:t>	If the filter says the address IS NOT inside the chip, the request is sent to memory and memory will reply with the block and all the tokens. This will be a private block so the directory will not have to allocate an entry for that block. </a:t>
            </a:r>
          </a:p>
          <a:p>
            <a:r>
              <a:rPr lang="en-US" dirty="0" smtClean="0"/>
              <a:t>	If the filter says that the block IS inside, the </a:t>
            </a:r>
            <a:r>
              <a:rPr lang="en-US" dirty="0" err="1" smtClean="0"/>
              <a:t>the</a:t>
            </a:r>
            <a:r>
              <a:rPr lang="en-US" dirty="0" smtClean="0"/>
              <a:t> controller checks if the data block with all the tokens is present in the LLC and if it is not, it sends a broadcast request to all the coherence agents in the system.</a:t>
            </a:r>
          </a:p>
          <a:p>
            <a:r>
              <a:rPr lang="en-US" dirty="0" smtClean="0"/>
              <a:t>	All the coherence agents will reply with the number of tokens they have. </a:t>
            </a:r>
          </a:p>
          <a:p>
            <a:r>
              <a:rPr lang="en-US" dirty="0" smtClean="0"/>
              <a:t>	This broadcast requests also includes information about the requestor of the block so that the owner can solve the pending operation during the reconstruction process (keeping it out of the critical path).</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CASE1: LLC has a copy of the block with all the tokens</a:t>
            </a:r>
          </a:p>
          <a:p>
            <a:r>
              <a:rPr lang="en-US" dirty="0" smtClean="0"/>
              <a:t>NOTE: In this case, the broadcast reconstruction message is not sent to the private caches. </a:t>
            </a:r>
          </a:p>
          <a:p>
            <a:r>
              <a:rPr lang="en-US" dirty="0" smtClean="0"/>
              <a:t>It is a private a block so no entry is allocated in the directory. </a:t>
            </a:r>
          </a:p>
          <a:p>
            <a:endParaRPr lang="en-US" dirty="0" smtClean="0"/>
          </a:p>
          <a:p>
            <a:r>
              <a:rPr lang="en-US" dirty="0" smtClean="0"/>
              <a:t>CASE2: any private cache has token</a:t>
            </a:r>
          </a:p>
          <a:p>
            <a:r>
              <a:rPr lang="en-US" dirty="0" smtClean="0"/>
              <a:t>Actively shared block: entry allocated in the directory</a:t>
            </a:r>
          </a:p>
          <a:p>
            <a:endParaRPr lang="en-US" dirty="0" smtClean="0"/>
          </a:p>
          <a:p>
            <a:r>
              <a:rPr lang="en-US" dirty="0" smtClean="0"/>
              <a:t>CASE 3! no one has tokens --&gt; Flask filter false positive (see paper for probabilities)</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(See paper for Flask</a:t>
            </a:r>
            <a:r>
              <a:rPr lang="en-US" baseline="0" dirty="0" smtClean="0"/>
              <a:t> filter design details)</a:t>
            </a:r>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99.99% of the cases when LLC wants to replace, it has all the </a:t>
            </a:r>
            <a:r>
              <a:rPr lang="en-US" dirty="0" smtClean="0"/>
              <a:t>tokens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(See paper for Flask</a:t>
            </a:r>
            <a:r>
              <a:rPr lang="en-US" baseline="0" dirty="0" smtClean="0"/>
              <a:t> filter design details.)</a:t>
            </a:r>
            <a:endParaRPr lang="en-US" dirty="0" smtClean="0"/>
          </a:p>
          <a:p>
            <a:endParaRPr lang="en-US" dirty="0"/>
          </a:p>
        </p:txBody>
      </p:sp>
      <p:sp>
        <p:nvSpPr>
          <p:cNvPr id="4" name="3 Marcador de número de diapositiva"/>
          <p:cNvSpPr>
            <a:spLocks noGrp="1"/>
          </p:cNvSpPr>
          <p:nvPr>
            <p:ph type="sldNum" sz="quarter" idx="10"/>
          </p:nvPr>
        </p:nvSpPr>
        <p:spPr/>
        <p:txBody>
          <a:bodyPr/>
          <a:lstStyle/>
          <a:p>
            <a:fld id="{3FA74000-B8E1-4982-99E9-3E344631B6C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r>
              <a:rPr lang="en-US" smtClean="0"/>
              <a:t>HPCA 2015</a:t>
            </a:r>
            <a:endParaRPr lang="en-US"/>
          </a:p>
        </p:txBody>
      </p:sp>
      <p:sp>
        <p:nvSpPr>
          <p:cNvPr id="6" name="5 Marcador de pie de página"/>
          <p:cNvSpPr>
            <a:spLocks noGrp="1"/>
          </p:cNvSpPr>
          <p:nvPr>
            <p:ph type="ftr" sz="quarter" idx="11"/>
          </p:nvPr>
        </p:nvSpPr>
        <p:spPr/>
        <p:txBody>
          <a:bodyPr/>
          <a:lstStyle/>
          <a:p>
            <a:r>
              <a:rPr lang="en-US" smtClean="0"/>
              <a:t>Lucia G. Menezo</a:t>
            </a:r>
            <a:endParaRPr lang="en-US"/>
          </a:p>
        </p:txBody>
      </p:sp>
      <p:sp>
        <p:nvSpPr>
          <p:cNvPr id="7" name="6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r>
              <a:rPr lang="en-US" smtClean="0"/>
              <a:t>HPCA 2015</a:t>
            </a:r>
            <a:endParaRPr lang="en-US"/>
          </a:p>
        </p:txBody>
      </p:sp>
      <p:sp>
        <p:nvSpPr>
          <p:cNvPr id="8" name="7 Marcador de pie de página"/>
          <p:cNvSpPr>
            <a:spLocks noGrp="1"/>
          </p:cNvSpPr>
          <p:nvPr>
            <p:ph type="ftr" sz="quarter" idx="11"/>
          </p:nvPr>
        </p:nvSpPr>
        <p:spPr/>
        <p:txBody>
          <a:bodyPr/>
          <a:lstStyle/>
          <a:p>
            <a:r>
              <a:rPr lang="en-US" smtClean="0"/>
              <a:t>Lucia G. Menezo</a:t>
            </a:r>
            <a:endParaRPr lang="en-US"/>
          </a:p>
        </p:txBody>
      </p:sp>
      <p:sp>
        <p:nvSpPr>
          <p:cNvPr id="9" name="8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r>
              <a:rPr lang="en-US" smtClean="0"/>
              <a:t>HPCA 2015</a:t>
            </a:r>
            <a:endParaRPr lang="en-US"/>
          </a:p>
        </p:txBody>
      </p:sp>
      <p:sp>
        <p:nvSpPr>
          <p:cNvPr id="4" name="3 Marcador de pie de página"/>
          <p:cNvSpPr>
            <a:spLocks noGrp="1"/>
          </p:cNvSpPr>
          <p:nvPr>
            <p:ph type="ftr" sz="quarter" idx="11"/>
          </p:nvPr>
        </p:nvSpPr>
        <p:spPr/>
        <p:txBody>
          <a:bodyPr/>
          <a:lstStyle/>
          <a:p>
            <a:r>
              <a:rPr lang="en-US" smtClean="0"/>
              <a:t>Lucia G. Menezo</a:t>
            </a:r>
            <a:endParaRPr lang="en-US"/>
          </a:p>
        </p:txBody>
      </p:sp>
      <p:sp>
        <p:nvSpPr>
          <p:cNvPr id="5" name="4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n-US" smtClean="0"/>
              <a:t>HPCA 2015</a:t>
            </a:r>
            <a:endParaRPr lang="en-US"/>
          </a:p>
        </p:txBody>
      </p:sp>
      <p:sp>
        <p:nvSpPr>
          <p:cNvPr id="3" name="2 Marcador de pie de página"/>
          <p:cNvSpPr>
            <a:spLocks noGrp="1"/>
          </p:cNvSpPr>
          <p:nvPr>
            <p:ph type="ftr" sz="quarter" idx="11"/>
          </p:nvPr>
        </p:nvSpPr>
        <p:spPr/>
        <p:txBody>
          <a:bodyPr/>
          <a:lstStyle/>
          <a:p>
            <a:r>
              <a:rPr lang="en-US" smtClean="0"/>
              <a:t>Lucia G. Menezo</a:t>
            </a:r>
            <a:endParaRPr lang="en-US"/>
          </a:p>
        </p:txBody>
      </p:sp>
      <p:sp>
        <p:nvSpPr>
          <p:cNvPr id="4" name="3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n-US" smtClean="0"/>
              <a:t>HPCA 2015</a:t>
            </a:r>
            <a:endParaRPr lang="en-US"/>
          </a:p>
        </p:txBody>
      </p:sp>
      <p:sp>
        <p:nvSpPr>
          <p:cNvPr id="6" name="5 Marcador de pie de página"/>
          <p:cNvSpPr>
            <a:spLocks noGrp="1"/>
          </p:cNvSpPr>
          <p:nvPr>
            <p:ph type="ftr" sz="quarter" idx="11"/>
          </p:nvPr>
        </p:nvSpPr>
        <p:spPr/>
        <p:txBody>
          <a:bodyPr/>
          <a:lstStyle/>
          <a:p>
            <a:r>
              <a:rPr lang="en-US" smtClean="0"/>
              <a:t>Lucia G. Menezo</a:t>
            </a:r>
            <a:endParaRPr lang="en-US"/>
          </a:p>
        </p:txBody>
      </p:sp>
      <p:sp>
        <p:nvSpPr>
          <p:cNvPr id="7" name="6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n-US" smtClean="0"/>
              <a:t>HPCA 2015</a:t>
            </a:r>
            <a:endParaRPr lang="en-US"/>
          </a:p>
        </p:txBody>
      </p:sp>
      <p:sp>
        <p:nvSpPr>
          <p:cNvPr id="6" name="5 Marcador de pie de página"/>
          <p:cNvSpPr>
            <a:spLocks noGrp="1"/>
          </p:cNvSpPr>
          <p:nvPr>
            <p:ph type="ftr" sz="quarter" idx="11"/>
          </p:nvPr>
        </p:nvSpPr>
        <p:spPr/>
        <p:txBody>
          <a:bodyPr/>
          <a:lstStyle/>
          <a:p>
            <a:r>
              <a:rPr lang="en-US" smtClean="0"/>
              <a:t>Lucia G. Menezo</a:t>
            </a:r>
            <a:endParaRPr lang="en-US"/>
          </a:p>
        </p:txBody>
      </p:sp>
      <p:sp>
        <p:nvSpPr>
          <p:cNvPr id="7" name="6 Marcador de número de diapositiva"/>
          <p:cNvSpPr>
            <a:spLocks noGrp="1"/>
          </p:cNvSpPr>
          <p:nvPr>
            <p:ph type="sldNum" sz="quarter" idx="12"/>
          </p:nvPr>
        </p:nvSpPr>
        <p:spPr/>
        <p:txBody>
          <a:bodyPr/>
          <a:lstStyle/>
          <a:p>
            <a:fld id="{DFC5E311-F85D-478E-AC57-9939F1D7F46A}"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HPCA 2015</a:t>
            </a:r>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Lucia G. Menezo</a:t>
            </a: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5E311-F85D-478E-AC57-9939F1D7F46A}"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80728"/>
            <a:ext cx="7772400" cy="3312368"/>
          </a:xfrm>
        </p:spPr>
        <p:txBody>
          <a:bodyPr>
            <a:normAutofit/>
          </a:bodyPr>
          <a:lstStyle/>
          <a:p>
            <a:r>
              <a:rPr lang="en-US" sz="6000" cap="small" dirty="0" smtClean="0"/>
              <a:t>Flask</a:t>
            </a:r>
            <a:r>
              <a:rPr lang="en-US" sz="6000" dirty="0" smtClean="0"/>
              <a:t> Coherence</a:t>
            </a:r>
            <a:r>
              <a:rPr lang="en-US" dirty="0" smtClean="0"/>
              <a:t/>
            </a:r>
            <a:br>
              <a:rPr lang="en-US" dirty="0" smtClean="0"/>
            </a:br>
            <a:r>
              <a:rPr lang="en-US" sz="4000" dirty="0" smtClean="0"/>
              <a:t>A </a:t>
            </a:r>
            <a:r>
              <a:rPr lang="en-US" sz="4000" dirty="0" err="1" smtClean="0"/>
              <a:t>Morphable</a:t>
            </a:r>
            <a:r>
              <a:rPr lang="en-US" sz="4000" dirty="0" smtClean="0"/>
              <a:t> Hybrid Coherence Protocol to Balance Energy, Performance and Scalability</a:t>
            </a:r>
            <a:endParaRPr lang="en-US" dirty="0"/>
          </a:p>
        </p:txBody>
      </p:sp>
      <p:sp>
        <p:nvSpPr>
          <p:cNvPr id="3" name="2 Subtítulo"/>
          <p:cNvSpPr>
            <a:spLocks noGrp="1"/>
          </p:cNvSpPr>
          <p:nvPr>
            <p:ph type="subTitle" idx="1"/>
          </p:nvPr>
        </p:nvSpPr>
        <p:spPr>
          <a:xfrm>
            <a:off x="1371600" y="4268688"/>
            <a:ext cx="6400800" cy="1752600"/>
          </a:xfrm>
        </p:spPr>
        <p:txBody>
          <a:bodyPr/>
          <a:lstStyle/>
          <a:p>
            <a:pPr algn="r"/>
            <a:r>
              <a:rPr lang="en-US" dirty="0" smtClean="0"/>
              <a:t>Lucía G. Menezo</a:t>
            </a:r>
          </a:p>
          <a:p>
            <a:pPr algn="r"/>
            <a:r>
              <a:rPr lang="en-US" dirty="0" smtClean="0"/>
              <a:t>Valentín Puente </a:t>
            </a:r>
          </a:p>
          <a:p>
            <a:pPr algn="r"/>
            <a:r>
              <a:rPr lang="en-US" dirty="0" smtClean="0"/>
              <a:t>Jose Ángel Gregorio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cap="small" dirty="0" smtClean="0"/>
              <a:t>Flask</a:t>
            </a:r>
            <a:r>
              <a:rPr lang="en-US" dirty="0" smtClean="0"/>
              <a:t> Filter</a:t>
            </a:r>
            <a:endParaRPr lang="en-US" dirty="0"/>
          </a:p>
        </p:txBody>
      </p:sp>
      <p:sp>
        <p:nvSpPr>
          <p:cNvPr id="3" name="2 Marcador de contenido"/>
          <p:cNvSpPr>
            <a:spLocks noGrp="1"/>
          </p:cNvSpPr>
          <p:nvPr>
            <p:ph idx="1"/>
          </p:nvPr>
        </p:nvSpPr>
        <p:spPr/>
        <p:txBody>
          <a:bodyPr>
            <a:normAutofit/>
          </a:bodyPr>
          <a:lstStyle/>
          <a:p>
            <a:r>
              <a:rPr lang="en-US" i="1" dirty="0" smtClean="0"/>
              <a:t>d-left</a:t>
            </a:r>
            <a:r>
              <a:rPr lang="en-US" dirty="0" smtClean="0"/>
              <a:t> Counting Bloom Filters</a:t>
            </a:r>
          </a:p>
          <a:p>
            <a:pPr lvl="1"/>
            <a:r>
              <a:rPr lang="en-US" dirty="0" smtClean="0"/>
              <a:t>Double efficiency of the counters of a CBF </a:t>
            </a:r>
          </a:p>
          <a:p>
            <a:r>
              <a:rPr lang="en-US" dirty="0" smtClean="0"/>
              <a:t>Each filter: </a:t>
            </a:r>
          </a:p>
          <a:p>
            <a:pPr lvl="1"/>
            <a:r>
              <a:rPr lang="en-US" dirty="0" smtClean="0"/>
              <a:t>attached to each directory entry</a:t>
            </a:r>
          </a:p>
          <a:p>
            <a:pPr lvl="1"/>
            <a:r>
              <a:rPr lang="en-US" dirty="0" smtClean="0"/>
              <a:t>tracks all the tags that map in that entry</a:t>
            </a:r>
          </a:p>
          <a:p>
            <a:r>
              <a:rPr lang="en-US" dirty="0" smtClean="0"/>
              <a:t>Combination of hash function and permutations to know which bits are modified</a:t>
            </a:r>
          </a:p>
        </p:txBody>
      </p:sp>
      <p:sp>
        <p:nvSpPr>
          <p:cNvPr id="4" name="3 Marcador de fecha"/>
          <p:cNvSpPr>
            <a:spLocks noGrp="1"/>
          </p:cNvSpPr>
          <p:nvPr>
            <p:ph type="dt" sz="half" idx="10"/>
          </p:nvPr>
        </p:nvSpPr>
        <p:spPr/>
        <p:txBody>
          <a:bodyPr/>
          <a:lstStyle/>
          <a:p>
            <a:r>
              <a:rPr lang="en-US" dirty="0" smtClean="0"/>
              <a:t>HPCA 2015</a:t>
            </a:r>
            <a:endParaRPr lang="en-US" dirty="0"/>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10</a:t>
            </a:fld>
            <a:endParaRPr lang="en-US"/>
          </a:p>
        </p:txBody>
      </p:sp>
      <p:sp>
        <p:nvSpPr>
          <p:cNvPr id="8" name="7 CuadroTexto"/>
          <p:cNvSpPr txBox="1"/>
          <p:nvPr/>
        </p:nvSpPr>
        <p:spPr>
          <a:xfrm>
            <a:off x="539552" y="5661248"/>
            <a:ext cx="8280920" cy="584775"/>
          </a:xfrm>
          <a:prstGeom prst="rect">
            <a:avLst/>
          </a:prstGeom>
          <a:noFill/>
        </p:spPr>
        <p:txBody>
          <a:bodyPr wrap="square" rtlCol="0">
            <a:spAutoFit/>
          </a:bodyPr>
          <a:lstStyle/>
          <a:p>
            <a:r>
              <a:rPr lang="en-US" sz="1600" dirty="0"/>
              <a:t>F. </a:t>
            </a:r>
            <a:r>
              <a:rPr lang="en-US" sz="1600" dirty="0" err="1" smtClean="0"/>
              <a:t>Bonomi</a:t>
            </a:r>
            <a:r>
              <a:rPr lang="en-US" sz="1600" dirty="0" smtClean="0"/>
              <a:t> et al. “</a:t>
            </a:r>
            <a:r>
              <a:rPr lang="en-US" sz="1600" dirty="0"/>
              <a:t>An improved construction for counting bloom filters</a:t>
            </a:r>
            <a:r>
              <a:rPr lang="en-US" sz="1600" dirty="0" smtClean="0"/>
              <a:t>,” in </a:t>
            </a:r>
            <a:r>
              <a:rPr lang="en-US" sz="1600" i="1" dirty="0"/>
              <a:t>ESA’06 14th Annual European Symposium</a:t>
            </a:r>
            <a:r>
              <a:rPr lang="en-US" sz="1600" dirty="0"/>
              <a:t>, </a:t>
            </a:r>
            <a:r>
              <a:rPr lang="en-US" sz="1600" dirty="0" smtClean="0"/>
              <a:t>2006.</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t>When is the </a:t>
            </a:r>
            <a:r>
              <a:rPr lang="en-US" cap="small" dirty="0" smtClean="0"/>
              <a:t>Flask</a:t>
            </a:r>
            <a:r>
              <a:rPr lang="en-US" dirty="0" smtClean="0"/>
              <a:t> filter modified?</a:t>
            </a:r>
            <a:endParaRPr lang="en-US" dirty="0"/>
          </a:p>
        </p:txBody>
      </p:sp>
      <p:sp>
        <p:nvSpPr>
          <p:cNvPr id="3" name="2 Marcador de contenido"/>
          <p:cNvSpPr>
            <a:spLocks noGrp="1"/>
          </p:cNvSpPr>
          <p:nvPr>
            <p:ph idx="1"/>
          </p:nvPr>
        </p:nvSpPr>
        <p:spPr/>
        <p:txBody>
          <a:bodyPr>
            <a:normAutofit lnSpcReduction="10000"/>
          </a:bodyPr>
          <a:lstStyle/>
          <a:p>
            <a:r>
              <a:rPr lang="en-US" dirty="0" smtClean="0"/>
              <a:t>Increment filter: after an on-chip miss</a:t>
            </a:r>
          </a:p>
          <a:p>
            <a:pPr lvl="1"/>
            <a:r>
              <a:rPr lang="en-US" dirty="0" smtClean="0"/>
              <a:t>Counter saturation avoidance mechanism</a:t>
            </a:r>
          </a:p>
          <a:p>
            <a:r>
              <a:rPr lang="en-US" dirty="0" smtClean="0"/>
              <a:t>Decrement filter: LLC evicts block with all tokens </a:t>
            </a:r>
          </a:p>
          <a:p>
            <a:pPr lvl="1"/>
            <a:r>
              <a:rPr lang="en-US" cap="small" dirty="0" smtClean="0"/>
              <a:t>Flask</a:t>
            </a:r>
            <a:r>
              <a:rPr lang="en-US" dirty="0" smtClean="0"/>
              <a:t> prepared in case LLC needs to evict with not all tokens (&lt;0.01%)</a:t>
            </a:r>
          </a:p>
          <a:p>
            <a:r>
              <a:rPr lang="en-US" dirty="0" smtClean="0"/>
              <a:t>Updates are done overlapped with main memory access or after LLC replacement (outside the critical path)</a:t>
            </a:r>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Resource Partitioning</a:t>
            </a:r>
            <a:endParaRPr lang="en-US" dirty="0"/>
          </a:p>
        </p:txBody>
      </p:sp>
      <p:sp>
        <p:nvSpPr>
          <p:cNvPr id="3" name="2 Marcador de contenido"/>
          <p:cNvSpPr>
            <a:spLocks noGrp="1"/>
          </p:cNvSpPr>
          <p:nvPr>
            <p:ph idx="1"/>
          </p:nvPr>
        </p:nvSpPr>
        <p:spPr/>
        <p:txBody>
          <a:bodyPr>
            <a:normAutofit fontScale="92500"/>
          </a:bodyPr>
          <a:lstStyle/>
          <a:p>
            <a:r>
              <a:rPr lang="en-US" dirty="0" smtClean="0"/>
              <a:t>Directory and filter are “complementary”</a:t>
            </a:r>
          </a:p>
          <a:p>
            <a:pPr>
              <a:buNone/>
            </a:pPr>
            <a:r>
              <a:rPr lang="en-US" dirty="0" smtClean="0"/>
              <a:t>	++ actively shared blocks</a:t>
            </a:r>
            <a:r>
              <a:rPr lang="en-US" dirty="0" smtClean="0">
                <a:sym typeface="Wingdings" pitchFamily="2" charset="2"/>
              </a:rPr>
              <a:t></a:t>
            </a:r>
            <a:r>
              <a:rPr lang="en-US" dirty="0" smtClean="0"/>
              <a:t> -- pressure on filter</a:t>
            </a:r>
          </a:p>
          <a:p>
            <a:pPr>
              <a:buNone/>
            </a:pPr>
            <a:r>
              <a:rPr lang="en-US" dirty="0" smtClean="0"/>
              <a:t>	++ private blocks </a:t>
            </a:r>
            <a:r>
              <a:rPr lang="en-US" dirty="0" smtClean="0">
                <a:sym typeface="Wingdings" pitchFamily="2" charset="2"/>
              </a:rPr>
              <a:t></a:t>
            </a:r>
            <a:r>
              <a:rPr lang="en-US" dirty="0" smtClean="0"/>
              <a:t> -- pressure on directory</a:t>
            </a:r>
          </a:p>
          <a:p>
            <a:pPr>
              <a:buNone/>
            </a:pPr>
            <a:endParaRPr lang="en-US" dirty="0"/>
          </a:p>
          <a:p>
            <a:pPr>
              <a:buNone/>
            </a:pPr>
            <a:endParaRPr lang="en-US" dirty="0" smtClean="0"/>
          </a:p>
          <a:p>
            <a:pPr>
              <a:buNone/>
            </a:pPr>
            <a:endParaRPr lang="en-US" dirty="0"/>
          </a:p>
          <a:p>
            <a:r>
              <a:rPr lang="en-US" dirty="0" smtClean="0"/>
              <a:t>Dynamically decide according workload characteristics</a:t>
            </a:r>
          </a:p>
          <a:p>
            <a:pPr>
              <a:buNone/>
            </a:pPr>
            <a:endParaRPr lang="en-US" dirty="0"/>
          </a:p>
        </p:txBody>
      </p:sp>
      <p:sp>
        <p:nvSpPr>
          <p:cNvPr id="4" name="3 Marcador de fecha"/>
          <p:cNvSpPr>
            <a:spLocks noGrp="1"/>
          </p:cNvSpPr>
          <p:nvPr>
            <p:ph type="dt" sz="half" idx="10"/>
          </p:nvPr>
        </p:nvSpPr>
        <p:spPr/>
        <p:txBody>
          <a:bodyPr/>
          <a:lstStyle/>
          <a:p>
            <a:r>
              <a:rPr lang="en-US" dirty="0" smtClean="0"/>
              <a:t>HPCA 2015</a:t>
            </a:r>
            <a:endParaRPr lang="en-US" dirty="0"/>
          </a:p>
        </p:txBody>
      </p:sp>
      <p:sp>
        <p:nvSpPr>
          <p:cNvPr id="5" name="4 Marcador de pie de página"/>
          <p:cNvSpPr>
            <a:spLocks noGrp="1"/>
          </p:cNvSpPr>
          <p:nvPr>
            <p:ph type="ftr" sz="quarter" idx="11"/>
          </p:nvPr>
        </p:nvSpPr>
        <p:spPr/>
        <p:txBody>
          <a:bodyPr/>
          <a:lstStyle/>
          <a:p>
            <a:r>
              <a:rPr lang="en-US" dirty="0" smtClean="0"/>
              <a:t>Lucia G. Menezo</a:t>
            </a:r>
            <a:endParaRPr lang="en-US" dirty="0"/>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12</a:t>
            </a:fld>
            <a:endParaRPr lang="en-US"/>
          </a:p>
        </p:txBody>
      </p:sp>
      <p:sp>
        <p:nvSpPr>
          <p:cNvPr id="69" name="68 CuadroTexto"/>
          <p:cNvSpPr txBox="1"/>
          <p:nvPr/>
        </p:nvSpPr>
        <p:spPr>
          <a:xfrm>
            <a:off x="4572000" y="3212976"/>
            <a:ext cx="666273" cy="369332"/>
          </a:xfrm>
          <a:prstGeom prst="rect">
            <a:avLst/>
          </a:prstGeom>
          <a:noFill/>
        </p:spPr>
        <p:txBody>
          <a:bodyPr wrap="none" rtlCol="0">
            <a:spAutoFit/>
          </a:bodyPr>
          <a:lstStyle/>
          <a:p>
            <a:r>
              <a:rPr lang="en-US" i="1" dirty="0" smtClean="0"/>
              <a:t>Filter</a:t>
            </a:r>
            <a:endParaRPr lang="en-US" i="1" dirty="0"/>
          </a:p>
        </p:txBody>
      </p:sp>
      <p:sp>
        <p:nvSpPr>
          <p:cNvPr id="78" name="77 CuadroTexto"/>
          <p:cNvSpPr txBox="1"/>
          <p:nvPr/>
        </p:nvSpPr>
        <p:spPr>
          <a:xfrm>
            <a:off x="899120" y="3212976"/>
            <a:ext cx="1052596" cy="369332"/>
          </a:xfrm>
          <a:prstGeom prst="rect">
            <a:avLst/>
          </a:prstGeom>
          <a:noFill/>
        </p:spPr>
        <p:txBody>
          <a:bodyPr wrap="none" rtlCol="0">
            <a:spAutoFit/>
          </a:bodyPr>
          <a:lstStyle/>
          <a:p>
            <a:r>
              <a:rPr lang="en-US" i="1" dirty="0" smtClean="0"/>
              <a:t>Directory</a:t>
            </a:r>
            <a:endParaRPr lang="en-US" i="1" dirty="0"/>
          </a:p>
        </p:txBody>
      </p:sp>
      <p:grpSp>
        <p:nvGrpSpPr>
          <p:cNvPr id="152" name="151 Grupo"/>
          <p:cNvGrpSpPr/>
          <p:nvPr/>
        </p:nvGrpSpPr>
        <p:grpSpPr>
          <a:xfrm>
            <a:off x="971600" y="3501008"/>
            <a:ext cx="3600400" cy="1152128"/>
            <a:chOff x="971128" y="3861048"/>
            <a:chExt cx="3600400" cy="1152128"/>
          </a:xfrm>
        </p:grpSpPr>
        <p:sp>
          <p:nvSpPr>
            <p:cNvPr id="77" name="76 Forma libre"/>
            <p:cNvSpPr/>
            <p:nvPr/>
          </p:nvSpPr>
          <p:spPr>
            <a:xfrm>
              <a:off x="971128" y="3861048"/>
              <a:ext cx="3600400" cy="1152128"/>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20000"/>
                <a:lumOff val="8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9" name="78 Forma libre"/>
            <p:cNvSpPr/>
            <p:nvPr/>
          </p:nvSpPr>
          <p:spPr>
            <a:xfrm>
              <a:off x="971128" y="3861048"/>
              <a:ext cx="580108"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7873 w 2672169"/>
                <a:gd name="connsiteY0" fmla="*/ 0 h 2304256"/>
                <a:gd name="connsiteX1" fmla="*/ 2672169 w 2672169"/>
                <a:gd name="connsiteY1" fmla="*/ 0 h 2304256"/>
                <a:gd name="connsiteX2" fmla="*/ 2672169 w 2672169"/>
                <a:gd name="connsiteY2" fmla="*/ 2304256 h 2304256"/>
                <a:gd name="connsiteX3" fmla="*/ 7873 w 2672169"/>
                <a:gd name="connsiteY3" fmla="*/ 2304256 h 2304256"/>
                <a:gd name="connsiteX4" fmla="*/ 0 w 2672169"/>
                <a:gd name="connsiteY4" fmla="*/ 1177328 h 2304256"/>
                <a:gd name="connsiteX5" fmla="*/ 7873 w 2672169"/>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2169" h="2304256">
                  <a:moveTo>
                    <a:pt x="7873" y="0"/>
                  </a:moveTo>
                  <a:lnTo>
                    <a:pt x="2672169" y="0"/>
                  </a:lnTo>
                  <a:lnTo>
                    <a:pt x="2672169" y="2304256"/>
                  </a:lnTo>
                  <a:lnTo>
                    <a:pt x="7873" y="2304256"/>
                  </a:lnTo>
                  <a:cubicBezTo>
                    <a:pt x="5249" y="1928613"/>
                    <a:pt x="2624" y="1552971"/>
                    <a:pt x="0" y="1177328"/>
                  </a:cubicBezTo>
                  <a:cubicBezTo>
                    <a:pt x="2624" y="784885"/>
                    <a:pt x="5249" y="392443"/>
                    <a:pt x="7873" y="0"/>
                  </a:cubicBez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80" name="79 Forma libre"/>
            <p:cNvSpPr/>
            <p:nvPr/>
          </p:nvSpPr>
          <p:spPr>
            <a:xfrm>
              <a:off x="1547192" y="3861048"/>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sp>
          <p:nvSpPr>
            <p:cNvPr id="81" name="80 CuadroTexto"/>
            <p:cNvSpPr txBox="1"/>
            <p:nvPr/>
          </p:nvSpPr>
          <p:spPr>
            <a:xfrm>
              <a:off x="2483296" y="4365104"/>
              <a:ext cx="394869" cy="369332"/>
            </a:xfrm>
            <a:prstGeom prst="rect">
              <a:avLst/>
            </a:prstGeom>
            <a:noFill/>
          </p:spPr>
          <p:txBody>
            <a:bodyPr wrap="square" rtlCol="0">
              <a:spAutoFit/>
            </a:bodyPr>
            <a:lstStyle/>
            <a:p>
              <a:r>
                <a:rPr lang="en-US" dirty="0" smtClean="0"/>
                <a:t>…</a:t>
              </a:r>
              <a:endParaRPr lang="en-US" dirty="0"/>
            </a:p>
          </p:txBody>
        </p:sp>
        <p:sp>
          <p:nvSpPr>
            <p:cNvPr id="82" name="81 Forma libre"/>
            <p:cNvSpPr/>
            <p:nvPr/>
          </p:nvSpPr>
          <p:spPr>
            <a:xfrm>
              <a:off x="971128" y="4149080"/>
              <a:ext cx="576064"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83" name="82 Forma libre"/>
            <p:cNvSpPr/>
            <p:nvPr/>
          </p:nvSpPr>
          <p:spPr>
            <a:xfrm>
              <a:off x="1547192" y="4149080"/>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sp>
          <p:nvSpPr>
            <p:cNvPr id="84" name="83 Forma libre"/>
            <p:cNvSpPr/>
            <p:nvPr/>
          </p:nvSpPr>
          <p:spPr>
            <a:xfrm>
              <a:off x="971128" y="4725144"/>
              <a:ext cx="576064"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0 w 2664296"/>
                <a:gd name="connsiteY0" fmla="*/ 0 h 2304256"/>
                <a:gd name="connsiteX1" fmla="*/ 2664296 w 2664296"/>
                <a:gd name="connsiteY1" fmla="*/ 0 h 2304256"/>
                <a:gd name="connsiteX2" fmla="*/ 2664296 w 2664296"/>
                <a:gd name="connsiteY2" fmla="*/ 2304256 h 2304256"/>
                <a:gd name="connsiteX3" fmla="*/ 1266420 w 2664296"/>
                <a:gd name="connsiteY3" fmla="*/ 2276992 h 2304256"/>
                <a:gd name="connsiteX4" fmla="*/ 0 w 2664296"/>
                <a:gd name="connsiteY4" fmla="*/ 2304256 h 2304256"/>
                <a:gd name="connsiteX5" fmla="*/ 0 w 2664296"/>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4296" h="2304256">
                  <a:moveTo>
                    <a:pt x="0" y="0"/>
                  </a:moveTo>
                  <a:lnTo>
                    <a:pt x="2664296" y="0"/>
                  </a:lnTo>
                  <a:lnTo>
                    <a:pt x="2664296" y="2304256"/>
                  </a:lnTo>
                  <a:lnTo>
                    <a:pt x="1266420" y="2276992"/>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85" name="84 Forma libre"/>
            <p:cNvSpPr/>
            <p:nvPr/>
          </p:nvSpPr>
          <p:spPr>
            <a:xfrm>
              <a:off x="1547192" y="4725144"/>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sp>
          <p:nvSpPr>
            <p:cNvPr id="114" name="113 Forma libre"/>
            <p:cNvSpPr/>
            <p:nvPr/>
          </p:nvSpPr>
          <p:spPr>
            <a:xfrm>
              <a:off x="2771328" y="3861048"/>
              <a:ext cx="580108"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7873 w 2672169"/>
                <a:gd name="connsiteY0" fmla="*/ 0 h 2304256"/>
                <a:gd name="connsiteX1" fmla="*/ 2672169 w 2672169"/>
                <a:gd name="connsiteY1" fmla="*/ 0 h 2304256"/>
                <a:gd name="connsiteX2" fmla="*/ 2672169 w 2672169"/>
                <a:gd name="connsiteY2" fmla="*/ 2304256 h 2304256"/>
                <a:gd name="connsiteX3" fmla="*/ 7873 w 2672169"/>
                <a:gd name="connsiteY3" fmla="*/ 2304256 h 2304256"/>
                <a:gd name="connsiteX4" fmla="*/ 0 w 2672169"/>
                <a:gd name="connsiteY4" fmla="*/ 1177328 h 2304256"/>
                <a:gd name="connsiteX5" fmla="*/ 7873 w 2672169"/>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2169" h="2304256">
                  <a:moveTo>
                    <a:pt x="7873" y="0"/>
                  </a:moveTo>
                  <a:lnTo>
                    <a:pt x="2672169" y="0"/>
                  </a:lnTo>
                  <a:lnTo>
                    <a:pt x="2672169" y="2304256"/>
                  </a:lnTo>
                  <a:lnTo>
                    <a:pt x="7873" y="2304256"/>
                  </a:lnTo>
                  <a:cubicBezTo>
                    <a:pt x="5249" y="1928613"/>
                    <a:pt x="2624" y="1552971"/>
                    <a:pt x="0" y="1177328"/>
                  </a:cubicBezTo>
                  <a:cubicBezTo>
                    <a:pt x="2624" y="784885"/>
                    <a:pt x="5249" y="392443"/>
                    <a:pt x="7873" y="0"/>
                  </a:cubicBez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115" name="114 Forma libre"/>
            <p:cNvSpPr/>
            <p:nvPr/>
          </p:nvSpPr>
          <p:spPr>
            <a:xfrm>
              <a:off x="3347392" y="3861048"/>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sp>
          <p:nvSpPr>
            <p:cNvPr id="116" name="115 Forma libre"/>
            <p:cNvSpPr/>
            <p:nvPr/>
          </p:nvSpPr>
          <p:spPr>
            <a:xfrm>
              <a:off x="2771328" y="4149080"/>
              <a:ext cx="576064"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117" name="116 Forma libre"/>
            <p:cNvSpPr/>
            <p:nvPr/>
          </p:nvSpPr>
          <p:spPr>
            <a:xfrm>
              <a:off x="3347392" y="4149080"/>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sp>
          <p:nvSpPr>
            <p:cNvPr id="118" name="117 Forma libre"/>
            <p:cNvSpPr/>
            <p:nvPr/>
          </p:nvSpPr>
          <p:spPr>
            <a:xfrm>
              <a:off x="2771328" y="4725144"/>
              <a:ext cx="576064"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0 w 2664296"/>
                <a:gd name="connsiteY0" fmla="*/ 0 h 2304256"/>
                <a:gd name="connsiteX1" fmla="*/ 2664296 w 2664296"/>
                <a:gd name="connsiteY1" fmla="*/ 0 h 2304256"/>
                <a:gd name="connsiteX2" fmla="*/ 2664296 w 2664296"/>
                <a:gd name="connsiteY2" fmla="*/ 2304256 h 2304256"/>
                <a:gd name="connsiteX3" fmla="*/ 1266420 w 2664296"/>
                <a:gd name="connsiteY3" fmla="*/ 2276992 h 2304256"/>
                <a:gd name="connsiteX4" fmla="*/ 0 w 2664296"/>
                <a:gd name="connsiteY4" fmla="*/ 2304256 h 2304256"/>
                <a:gd name="connsiteX5" fmla="*/ 0 w 2664296"/>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4296" h="2304256">
                  <a:moveTo>
                    <a:pt x="0" y="0"/>
                  </a:moveTo>
                  <a:lnTo>
                    <a:pt x="2664296" y="0"/>
                  </a:lnTo>
                  <a:lnTo>
                    <a:pt x="2664296" y="2304256"/>
                  </a:lnTo>
                  <a:lnTo>
                    <a:pt x="1266420" y="2276992"/>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119" name="118 Forma libre"/>
            <p:cNvSpPr/>
            <p:nvPr/>
          </p:nvSpPr>
          <p:spPr>
            <a:xfrm>
              <a:off x="3347392" y="4725144"/>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grpSp>
      <p:sp>
        <p:nvSpPr>
          <p:cNvPr id="67" name="66 Forma libre"/>
          <p:cNvSpPr/>
          <p:nvPr/>
        </p:nvSpPr>
        <p:spPr>
          <a:xfrm>
            <a:off x="4571999" y="3501008"/>
            <a:ext cx="3600451" cy="1152128"/>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5">
              <a:lumMod val="20000"/>
              <a:lumOff val="8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2" name="71 Forma libre"/>
          <p:cNvSpPr/>
          <p:nvPr/>
        </p:nvSpPr>
        <p:spPr>
          <a:xfrm>
            <a:off x="4572000" y="3501008"/>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75" name="74 CuadroTexto"/>
          <p:cNvSpPr txBox="1"/>
          <p:nvPr/>
        </p:nvSpPr>
        <p:spPr>
          <a:xfrm>
            <a:off x="6408907" y="4005064"/>
            <a:ext cx="394869" cy="369332"/>
          </a:xfrm>
          <a:prstGeom prst="rect">
            <a:avLst/>
          </a:prstGeom>
          <a:noFill/>
        </p:spPr>
        <p:txBody>
          <a:bodyPr wrap="square" rtlCol="0">
            <a:spAutoFit/>
          </a:bodyPr>
          <a:lstStyle/>
          <a:p>
            <a:r>
              <a:rPr lang="en-US" dirty="0" smtClean="0"/>
              <a:t>…</a:t>
            </a:r>
            <a:endParaRPr lang="en-US" dirty="0"/>
          </a:p>
        </p:txBody>
      </p:sp>
      <p:sp>
        <p:nvSpPr>
          <p:cNvPr id="140" name="139 Forma libre"/>
          <p:cNvSpPr/>
          <p:nvPr/>
        </p:nvSpPr>
        <p:spPr>
          <a:xfrm>
            <a:off x="5465837" y="3500066"/>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1" name="140 Forma libre"/>
          <p:cNvSpPr/>
          <p:nvPr/>
        </p:nvSpPr>
        <p:spPr>
          <a:xfrm>
            <a:off x="6366322" y="3500066"/>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2" name="141 Forma libre"/>
          <p:cNvSpPr/>
          <p:nvPr/>
        </p:nvSpPr>
        <p:spPr>
          <a:xfrm>
            <a:off x="7258275" y="3500861"/>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3" name="142 Forma libre"/>
          <p:cNvSpPr/>
          <p:nvPr/>
        </p:nvSpPr>
        <p:spPr>
          <a:xfrm>
            <a:off x="4572000" y="3789040"/>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4" name="143 Forma libre"/>
          <p:cNvSpPr/>
          <p:nvPr/>
        </p:nvSpPr>
        <p:spPr>
          <a:xfrm>
            <a:off x="5465837" y="3788098"/>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5" name="144 Forma libre"/>
          <p:cNvSpPr/>
          <p:nvPr/>
        </p:nvSpPr>
        <p:spPr>
          <a:xfrm>
            <a:off x="6366322" y="3788098"/>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6" name="145 Forma libre"/>
          <p:cNvSpPr/>
          <p:nvPr/>
        </p:nvSpPr>
        <p:spPr>
          <a:xfrm>
            <a:off x="7258275" y="3788893"/>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7" name="146 Forma libre"/>
          <p:cNvSpPr/>
          <p:nvPr/>
        </p:nvSpPr>
        <p:spPr>
          <a:xfrm>
            <a:off x="4572000" y="4365104"/>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8" name="147 Forma libre"/>
          <p:cNvSpPr/>
          <p:nvPr/>
        </p:nvSpPr>
        <p:spPr>
          <a:xfrm>
            <a:off x="5465837" y="4364162"/>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49" name="148 Forma libre"/>
          <p:cNvSpPr/>
          <p:nvPr/>
        </p:nvSpPr>
        <p:spPr>
          <a:xfrm>
            <a:off x="6366322" y="4364162"/>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50" name="149 Forma libre"/>
          <p:cNvSpPr/>
          <p:nvPr/>
        </p:nvSpPr>
        <p:spPr>
          <a:xfrm>
            <a:off x="7258275" y="4364957"/>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grpSp>
        <p:nvGrpSpPr>
          <p:cNvPr id="176" name="175 Grupo"/>
          <p:cNvGrpSpPr/>
          <p:nvPr/>
        </p:nvGrpSpPr>
        <p:grpSpPr>
          <a:xfrm>
            <a:off x="4572000" y="3501008"/>
            <a:ext cx="1800200" cy="1152128"/>
            <a:chOff x="4572000" y="3861048"/>
            <a:chExt cx="1800200" cy="1152128"/>
          </a:xfrm>
        </p:grpSpPr>
        <p:sp>
          <p:nvSpPr>
            <p:cNvPr id="175" name="174 Forma libre"/>
            <p:cNvSpPr/>
            <p:nvPr/>
          </p:nvSpPr>
          <p:spPr>
            <a:xfrm>
              <a:off x="4572000" y="3861048"/>
              <a:ext cx="1800200" cy="1152128"/>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20000"/>
                <a:lumOff val="8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4" name="153 Forma libre"/>
            <p:cNvSpPr/>
            <p:nvPr/>
          </p:nvSpPr>
          <p:spPr>
            <a:xfrm>
              <a:off x="4572000" y="3861048"/>
              <a:ext cx="580108"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7873 w 2672169"/>
                <a:gd name="connsiteY0" fmla="*/ 0 h 2304256"/>
                <a:gd name="connsiteX1" fmla="*/ 2672169 w 2672169"/>
                <a:gd name="connsiteY1" fmla="*/ 0 h 2304256"/>
                <a:gd name="connsiteX2" fmla="*/ 2672169 w 2672169"/>
                <a:gd name="connsiteY2" fmla="*/ 2304256 h 2304256"/>
                <a:gd name="connsiteX3" fmla="*/ 7873 w 2672169"/>
                <a:gd name="connsiteY3" fmla="*/ 2304256 h 2304256"/>
                <a:gd name="connsiteX4" fmla="*/ 0 w 2672169"/>
                <a:gd name="connsiteY4" fmla="*/ 1177328 h 2304256"/>
                <a:gd name="connsiteX5" fmla="*/ 7873 w 2672169"/>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2169" h="2304256">
                  <a:moveTo>
                    <a:pt x="7873" y="0"/>
                  </a:moveTo>
                  <a:lnTo>
                    <a:pt x="2672169" y="0"/>
                  </a:lnTo>
                  <a:lnTo>
                    <a:pt x="2672169" y="2304256"/>
                  </a:lnTo>
                  <a:lnTo>
                    <a:pt x="7873" y="2304256"/>
                  </a:lnTo>
                  <a:cubicBezTo>
                    <a:pt x="5249" y="1928613"/>
                    <a:pt x="2624" y="1552971"/>
                    <a:pt x="0" y="1177328"/>
                  </a:cubicBezTo>
                  <a:cubicBezTo>
                    <a:pt x="2624" y="784885"/>
                    <a:pt x="5249" y="392443"/>
                    <a:pt x="7873" y="0"/>
                  </a:cubicBez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155" name="154 Forma libre"/>
            <p:cNvSpPr/>
            <p:nvPr/>
          </p:nvSpPr>
          <p:spPr>
            <a:xfrm>
              <a:off x="5148064" y="3861048"/>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sp>
          <p:nvSpPr>
            <p:cNvPr id="156" name="155 Forma libre"/>
            <p:cNvSpPr/>
            <p:nvPr/>
          </p:nvSpPr>
          <p:spPr>
            <a:xfrm>
              <a:off x="4572000" y="4149080"/>
              <a:ext cx="576064"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157" name="156 Forma libre"/>
            <p:cNvSpPr/>
            <p:nvPr/>
          </p:nvSpPr>
          <p:spPr>
            <a:xfrm>
              <a:off x="5148064" y="4149080"/>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sp>
          <p:nvSpPr>
            <p:cNvPr id="158" name="157 Forma libre"/>
            <p:cNvSpPr/>
            <p:nvPr/>
          </p:nvSpPr>
          <p:spPr>
            <a:xfrm>
              <a:off x="4572000" y="4725144"/>
              <a:ext cx="576064"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0 w 2664296"/>
                <a:gd name="connsiteY0" fmla="*/ 0 h 2304256"/>
                <a:gd name="connsiteX1" fmla="*/ 2664296 w 2664296"/>
                <a:gd name="connsiteY1" fmla="*/ 0 h 2304256"/>
                <a:gd name="connsiteX2" fmla="*/ 2664296 w 2664296"/>
                <a:gd name="connsiteY2" fmla="*/ 2304256 h 2304256"/>
                <a:gd name="connsiteX3" fmla="*/ 1266420 w 2664296"/>
                <a:gd name="connsiteY3" fmla="*/ 2276992 h 2304256"/>
                <a:gd name="connsiteX4" fmla="*/ 0 w 2664296"/>
                <a:gd name="connsiteY4" fmla="*/ 2304256 h 2304256"/>
                <a:gd name="connsiteX5" fmla="*/ 0 w 2664296"/>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4296" h="2304256">
                  <a:moveTo>
                    <a:pt x="0" y="0"/>
                  </a:moveTo>
                  <a:lnTo>
                    <a:pt x="2664296" y="0"/>
                  </a:lnTo>
                  <a:lnTo>
                    <a:pt x="2664296" y="2304256"/>
                  </a:lnTo>
                  <a:lnTo>
                    <a:pt x="1266420" y="2276992"/>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tag</a:t>
              </a:r>
              <a:endParaRPr lang="en-US" dirty="0">
                <a:solidFill>
                  <a:schemeClr val="tx1"/>
                </a:solidFill>
              </a:endParaRPr>
            </a:p>
          </p:txBody>
        </p:sp>
        <p:sp>
          <p:nvSpPr>
            <p:cNvPr id="159" name="158 Forma libre"/>
            <p:cNvSpPr/>
            <p:nvPr/>
          </p:nvSpPr>
          <p:spPr>
            <a:xfrm>
              <a:off x="5148064" y="4725144"/>
              <a:ext cx="1224136"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sharers</a:t>
              </a:r>
              <a:endParaRPr lang="en-US" dirty="0">
                <a:solidFill>
                  <a:schemeClr val="tx1"/>
                </a:solidFill>
              </a:endParaRPr>
            </a:p>
          </p:txBody>
        </p:sp>
      </p:grpSp>
      <p:grpSp>
        <p:nvGrpSpPr>
          <p:cNvPr id="184" name="183 Grupo"/>
          <p:cNvGrpSpPr/>
          <p:nvPr/>
        </p:nvGrpSpPr>
        <p:grpSpPr>
          <a:xfrm>
            <a:off x="2771800" y="3501008"/>
            <a:ext cx="1803251" cy="1154955"/>
            <a:chOff x="2768749" y="3858221"/>
            <a:chExt cx="1803251" cy="1154955"/>
          </a:xfrm>
        </p:grpSpPr>
        <p:sp>
          <p:nvSpPr>
            <p:cNvPr id="177" name="176 Forma libre"/>
            <p:cNvSpPr/>
            <p:nvPr/>
          </p:nvSpPr>
          <p:spPr>
            <a:xfrm>
              <a:off x="2771801" y="3861048"/>
              <a:ext cx="1800199" cy="1152128"/>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5">
                <a:lumMod val="20000"/>
                <a:lumOff val="8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8" name="177 Forma libre"/>
            <p:cNvSpPr/>
            <p:nvPr/>
          </p:nvSpPr>
          <p:spPr>
            <a:xfrm>
              <a:off x="2768749" y="3859163"/>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79" name="178 Forma libre"/>
            <p:cNvSpPr/>
            <p:nvPr/>
          </p:nvSpPr>
          <p:spPr>
            <a:xfrm>
              <a:off x="3662586" y="3858221"/>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80" name="179 Forma libre"/>
            <p:cNvSpPr/>
            <p:nvPr/>
          </p:nvSpPr>
          <p:spPr>
            <a:xfrm>
              <a:off x="2768749" y="4147195"/>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81" name="180 Forma libre"/>
            <p:cNvSpPr/>
            <p:nvPr/>
          </p:nvSpPr>
          <p:spPr>
            <a:xfrm>
              <a:off x="3662586" y="4146253"/>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82" name="181 Forma libre"/>
            <p:cNvSpPr/>
            <p:nvPr/>
          </p:nvSpPr>
          <p:spPr>
            <a:xfrm>
              <a:off x="2768749" y="4723259"/>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sp>
          <p:nvSpPr>
            <p:cNvPr id="183" name="182 Forma libre"/>
            <p:cNvSpPr/>
            <p:nvPr/>
          </p:nvSpPr>
          <p:spPr>
            <a:xfrm>
              <a:off x="3662586" y="4722317"/>
              <a:ext cx="900000" cy="288032"/>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050" dirty="0" smtClean="0">
                  <a:solidFill>
                    <a:schemeClr val="tx1"/>
                  </a:solidFill>
                </a:rPr>
                <a:t>C</a:t>
              </a:r>
              <a:r>
                <a:rPr lang="en-US" sz="1000" dirty="0" smtClean="0">
                  <a:solidFill>
                    <a:schemeClr val="tx1"/>
                  </a:solidFill>
                </a:rPr>
                <a:t>0</a:t>
              </a:r>
              <a:r>
                <a:rPr lang="en-US" sz="1050" dirty="0" smtClean="0">
                  <a:solidFill>
                    <a:schemeClr val="tx1"/>
                  </a:solidFill>
                </a:rPr>
                <a:t>, C</a:t>
              </a:r>
              <a:r>
                <a:rPr lang="en-US" sz="1000" dirty="0" smtClean="0">
                  <a:solidFill>
                    <a:schemeClr val="tx1"/>
                  </a:solidFill>
                </a:rPr>
                <a:t>1</a:t>
              </a:r>
              <a:r>
                <a:rPr lang="en-US" sz="1050" dirty="0" smtClean="0">
                  <a:solidFill>
                    <a:schemeClr val="tx1"/>
                  </a:solidFill>
                </a:rPr>
                <a:t>, …, </a:t>
              </a:r>
              <a:r>
                <a:rPr lang="en-US" sz="1050" dirty="0" err="1" smtClean="0">
                  <a:solidFill>
                    <a:schemeClr val="tx1"/>
                  </a:solidFill>
                </a:rPr>
                <a:t>Cn</a:t>
              </a:r>
              <a:endParaRPr lang="en-US" sz="1050"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wipe(left)">
                                      <p:cBhvr>
                                        <p:cTn id="7" dur="1000"/>
                                        <p:tgtEl>
                                          <p:spTgt spid="176"/>
                                        </p:tgtEl>
                                      </p:cBhvr>
                                    </p:animEffect>
                                  </p:childTnLst>
                                </p:cTn>
                              </p:par>
                              <p:par>
                                <p:cTn id="8" presetID="63" presetClass="path" presetSubtype="0" accel="50000" decel="50000" fill="hold" grpId="0" nodeType="withEffect">
                                  <p:stCondLst>
                                    <p:cond delay="0"/>
                                  </p:stCondLst>
                                  <p:childTnLst>
                                    <p:animMotion origin="layout" path="M 1.66667E-6 3.56697E-6 L 0.19982 3.56697E-6 " pathEditMode="relative" rAng="0" ptsTypes="AA">
                                      <p:cBhvr>
                                        <p:cTn id="9" dur="1000" fill="hold"/>
                                        <p:tgtEl>
                                          <p:spTgt spid="69"/>
                                        </p:tgtEl>
                                        <p:attrNameLst>
                                          <p:attrName>ppt_x</p:attrName>
                                          <p:attrName>ppt_y</p:attrName>
                                        </p:attrNameLst>
                                      </p:cBhvr>
                                      <p:rCtr x="100" y="0"/>
                                    </p:animMotion>
                                  </p:childTnLst>
                                </p:cTn>
                              </p:par>
                            </p:childTnLst>
                          </p:cTn>
                        </p:par>
                      </p:childTnLst>
                    </p:cTn>
                  </p:par>
                  <p:par>
                    <p:cTn id="10" fill="hold">
                      <p:stCondLst>
                        <p:cond delay="indefinite"/>
                      </p:stCondLst>
                      <p:childTnLst>
                        <p:par>
                          <p:cTn id="11" fill="hold">
                            <p:stCondLst>
                              <p:cond delay="0"/>
                            </p:stCondLst>
                            <p:childTnLst>
                              <p:par>
                                <p:cTn id="12" presetID="22" presetClass="exit" presetSubtype="2" fill="hold" nodeType="clickEffect">
                                  <p:stCondLst>
                                    <p:cond delay="0"/>
                                  </p:stCondLst>
                                  <p:childTnLst>
                                    <p:animEffect transition="out" filter="wipe(right)">
                                      <p:cBhvr>
                                        <p:cTn id="13" dur="1000"/>
                                        <p:tgtEl>
                                          <p:spTgt spid="176"/>
                                        </p:tgtEl>
                                      </p:cBhvr>
                                    </p:animEffect>
                                    <p:set>
                                      <p:cBhvr>
                                        <p:cTn id="14" dur="1" fill="hold">
                                          <p:stCondLst>
                                            <p:cond delay="999"/>
                                          </p:stCondLst>
                                        </p:cTn>
                                        <p:tgtEl>
                                          <p:spTgt spid="176"/>
                                        </p:tgtEl>
                                        <p:attrNameLst>
                                          <p:attrName>style.visibility</p:attrName>
                                        </p:attrNameLst>
                                      </p:cBhvr>
                                      <p:to>
                                        <p:strVal val="hidden"/>
                                      </p:to>
                                    </p:set>
                                  </p:childTnLst>
                                </p:cTn>
                              </p:par>
                            </p:childTnLst>
                          </p:cTn>
                        </p:par>
                        <p:par>
                          <p:cTn id="15" fill="hold">
                            <p:stCondLst>
                              <p:cond delay="1000"/>
                            </p:stCondLst>
                            <p:childTnLst>
                              <p:par>
                                <p:cTn id="16" presetID="22" presetClass="entr" presetSubtype="2" fill="hold" nodeType="afterEffect">
                                  <p:stCondLst>
                                    <p:cond delay="0"/>
                                  </p:stCondLst>
                                  <p:childTnLst>
                                    <p:set>
                                      <p:cBhvr>
                                        <p:cTn id="17" dur="1" fill="hold">
                                          <p:stCondLst>
                                            <p:cond delay="0"/>
                                          </p:stCondLst>
                                        </p:cTn>
                                        <p:tgtEl>
                                          <p:spTgt spid="184"/>
                                        </p:tgtEl>
                                        <p:attrNameLst>
                                          <p:attrName>style.visibility</p:attrName>
                                        </p:attrNameLst>
                                      </p:cBhvr>
                                      <p:to>
                                        <p:strVal val="visible"/>
                                      </p:to>
                                    </p:set>
                                    <p:animEffect transition="in" filter="wipe(right)">
                                      <p:cBhvr>
                                        <p:cTn id="18"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Evaluation methodology</a:t>
            </a:r>
            <a:endParaRPr lang="en-US" dirty="0"/>
          </a:p>
        </p:txBody>
      </p:sp>
      <p:sp>
        <p:nvSpPr>
          <p:cNvPr id="4" name="3 Marcador de fecha"/>
          <p:cNvSpPr>
            <a:spLocks noGrp="1"/>
          </p:cNvSpPr>
          <p:nvPr>
            <p:ph type="dt" sz="half" idx="10"/>
          </p:nvPr>
        </p:nvSpPr>
        <p:spPr/>
        <p:txBody>
          <a:bodyPr/>
          <a:lstStyle/>
          <a:p>
            <a:r>
              <a:rPr lang="en-US" dirty="0" smtClean="0"/>
              <a:t>HPCA 2015</a:t>
            </a:r>
            <a:endParaRPr lang="en-US" dirty="0"/>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13</a:t>
            </a:fld>
            <a:endParaRPr lang="en-US"/>
          </a:p>
        </p:txBody>
      </p:sp>
      <p:graphicFrame>
        <p:nvGraphicFramePr>
          <p:cNvPr id="550" name="549 Tabla"/>
          <p:cNvGraphicFramePr>
            <a:graphicFrameLocks noGrp="1"/>
          </p:cNvGraphicFramePr>
          <p:nvPr/>
        </p:nvGraphicFramePr>
        <p:xfrm>
          <a:off x="539552" y="1412776"/>
          <a:ext cx="3960440" cy="4940799"/>
        </p:xfrm>
        <a:graphic>
          <a:graphicData uri="http://schemas.openxmlformats.org/drawingml/2006/table">
            <a:tbl>
              <a:tblPr>
                <a:tableStyleId>{69C7853C-536D-4A76-A0AE-DD22124D55A5}</a:tableStyleId>
              </a:tblPr>
              <a:tblGrid>
                <a:gridCol w="360040"/>
                <a:gridCol w="1224136"/>
                <a:gridCol w="2376264"/>
              </a:tblGrid>
              <a:tr h="427551">
                <a:tc gridSpan="2">
                  <a:txBody>
                    <a:bodyPr/>
                    <a:lstStyle/>
                    <a:p>
                      <a:pPr marL="0" indent="0" algn="ctr">
                        <a:spcAft>
                          <a:spcPts val="0"/>
                        </a:spcAft>
                      </a:pPr>
                      <a:r>
                        <a:rPr lang="en-US" sz="1200" noProof="0" dirty="0" smtClean="0"/>
                        <a:t>Number of cores</a:t>
                      </a:r>
                      <a:endParaRPr lang="en-US" sz="1200" noProof="0" dirty="0">
                        <a:latin typeface="+mj-lt"/>
                        <a:ea typeface="Times New Roman"/>
                        <a:cs typeface="Times New Roman"/>
                      </a:endParaRPr>
                    </a:p>
                  </a:txBody>
                  <a:tcPr marL="36195" marR="36195" marT="0" marB="0" anchor="ctr"/>
                </a:tc>
                <a:tc hMerge="1">
                  <a:txBody>
                    <a:bodyPr/>
                    <a:lstStyle/>
                    <a:p>
                      <a:endParaRPr lang="es-ES"/>
                    </a:p>
                  </a:txBody>
                  <a:tcPr/>
                </a:tc>
                <a:tc>
                  <a:txBody>
                    <a:bodyPr/>
                    <a:lstStyle/>
                    <a:p>
                      <a:pPr algn="ctr">
                        <a:spcAft>
                          <a:spcPts val="0"/>
                        </a:spcAft>
                      </a:pPr>
                      <a:r>
                        <a:rPr lang="en-US" sz="1400" noProof="0" dirty="0" smtClean="0"/>
                        <a:t>16 @3GHz</a:t>
                      </a:r>
                      <a:endParaRPr lang="en-US" sz="1200" noProof="0" dirty="0">
                        <a:latin typeface="+mj-lt"/>
                        <a:ea typeface="Times New Roman"/>
                        <a:cs typeface="Times New Roman"/>
                      </a:endParaRPr>
                    </a:p>
                  </a:txBody>
                  <a:tcPr marL="36195" marR="36195" marT="0" marB="0" anchor="ctr"/>
                </a:tc>
              </a:tr>
              <a:tr h="427551">
                <a:tc gridSpan="2">
                  <a:txBody>
                    <a:bodyPr/>
                    <a:lstStyle/>
                    <a:p>
                      <a:pPr marL="0" indent="0" algn="ctr">
                        <a:spcAft>
                          <a:spcPts val="0"/>
                        </a:spcAft>
                      </a:pPr>
                      <a:r>
                        <a:rPr lang="en-US" sz="1200" noProof="0" dirty="0" smtClean="0"/>
                        <a:t>IWin size/Issue Width</a:t>
                      </a:r>
                      <a:endParaRPr lang="en-US" sz="1200" noProof="0" dirty="0">
                        <a:latin typeface="+mj-lt"/>
                        <a:ea typeface="Times New Roman"/>
                        <a:cs typeface="Times New Roman"/>
                      </a:endParaRPr>
                    </a:p>
                  </a:txBody>
                  <a:tcPr marL="36195" marR="36195" marT="0" marB="0" anchor="ctr"/>
                </a:tc>
                <a:tc hMerge="1">
                  <a:txBody>
                    <a:bodyPr/>
                    <a:lstStyle/>
                    <a:p>
                      <a:endParaRPr lang="es-ES"/>
                    </a:p>
                  </a:txBody>
                  <a:tcPr/>
                </a:tc>
                <a:tc>
                  <a:txBody>
                    <a:bodyPr/>
                    <a:lstStyle/>
                    <a:p>
                      <a:pPr algn="ctr">
                        <a:spcAft>
                          <a:spcPts val="0"/>
                        </a:spcAft>
                      </a:pPr>
                      <a:r>
                        <a:rPr lang="en-US" sz="1400" noProof="0" dirty="0" smtClean="0"/>
                        <a:t>196, 6-way</a:t>
                      </a:r>
                      <a:endParaRPr lang="en-US" sz="1200" noProof="0" dirty="0">
                        <a:latin typeface="+mj-lt"/>
                        <a:ea typeface="Times New Roman"/>
                        <a:cs typeface="Times New Roman"/>
                      </a:endParaRPr>
                    </a:p>
                  </a:txBody>
                  <a:tcPr marL="36195" marR="36195" marT="0" marB="0" anchor="ctr"/>
                </a:tc>
              </a:tr>
              <a:tr h="240498">
                <a:tc gridSpan="2">
                  <a:txBody>
                    <a:bodyPr/>
                    <a:lstStyle/>
                    <a:p>
                      <a:pPr algn="ctr">
                        <a:spcAft>
                          <a:spcPts val="0"/>
                        </a:spcAft>
                      </a:pPr>
                      <a:r>
                        <a:rPr lang="en-US" sz="1100" noProof="0" dirty="0" smtClean="0"/>
                        <a:t>Block size</a:t>
                      </a:r>
                      <a:endParaRPr lang="en-US" sz="1100" noProof="0" dirty="0">
                        <a:latin typeface="+mj-lt"/>
                        <a:ea typeface="Times New Roman"/>
                        <a:cs typeface="Times New Roman"/>
                      </a:endParaRPr>
                    </a:p>
                  </a:txBody>
                  <a:tcPr marL="36195" marR="36195" marT="0" marB="0" anchor="ctr"/>
                </a:tc>
                <a:tc hMerge="1">
                  <a:txBody>
                    <a:bodyPr/>
                    <a:lstStyle/>
                    <a:p>
                      <a:endParaRPr lang="es-ES"/>
                    </a:p>
                  </a:txBody>
                  <a:tcPr/>
                </a:tc>
                <a:tc>
                  <a:txBody>
                    <a:bodyPr/>
                    <a:lstStyle/>
                    <a:p>
                      <a:pPr marL="0" indent="0" algn="ctr">
                        <a:spcAft>
                          <a:spcPts val="0"/>
                        </a:spcAft>
                      </a:pPr>
                      <a:r>
                        <a:rPr lang="en-US" sz="1400" noProof="0" dirty="0" smtClean="0"/>
                        <a:t>64B</a:t>
                      </a:r>
                      <a:endParaRPr lang="en-US" sz="1400" noProof="0" dirty="0">
                        <a:latin typeface="+mj-lt"/>
                        <a:ea typeface="Times New Roman"/>
                        <a:cs typeface="Times New Roman"/>
                      </a:endParaRPr>
                    </a:p>
                  </a:txBody>
                  <a:tcPr marL="36195" marR="36195" marT="0" marB="0" anchor="ctr"/>
                </a:tc>
              </a:tr>
              <a:tr h="641327">
                <a:tc rowSpan="2">
                  <a:txBody>
                    <a:bodyPr/>
                    <a:lstStyle/>
                    <a:p>
                      <a:pPr algn="ctr">
                        <a:spcAft>
                          <a:spcPts val="0"/>
                        </a:spcAft>
                      </a:pPr>
                      <a:r>
                        <a:rPr lang="en-US" sz="1600" noProof="0" dirty="0" smtClean="0"/>
                        <a:t>Private</a:t>
                      </a:r>
                      <a:endParaRPr lang="en-US" sz="1600" noProof="0" dirty="0">
                        <a:latin typeface="+mj-lt"/>
                        <a:ea typeface="Times New Roman"/>
                        <a:cs typeface="Times New Roman"/>
                      </a:endParaRPr>
                    </a:p>
                  </a:txBody>
                  <a:tcPr marL="36195" marR="36195" marT="0" marB="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noProof="0" dirty="0" smtClean="0"/>
                        <a:t>L1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noProof="0" dirty="0" smtClean="0"/>
                        <a:t>Size / Associativity</a:t>
                      </a:r>
                      <a:endParaRPr lang="en-US" sz="1200" kern="1200" noProof="0" dirty="0" smtClean="0">
                        <a:solidFill>
                          <a:schemeClr val="dk1"/>
                        </a:solidFill>
                        <a:latin typeface="+mj-lt"/>
                        <a:ea typeface="Times New Roman"/>
                        <a:cs typeface="Times New Roman"/>
                      </a:endParaRPr>
                    </a:p>
                  </a:txBody>
                  <a:tcPr marL="36195" marR="36195" marT="0" marB="0" anchor="ctr"/>
                </a:tc>
                <a:tc>
                  <a:txBody>
                    <a:bodyPr/>
                    <a:lstStyle/>
                    <a:p>
                      <a:pPr marL="0" indent="0" algn="ctr">
                        <a:spcAft>
                          <a:spcPts val="0"/>
                        </a:spcAft>
                      </a:pPr>
                      <a:r>
                        <a:rPr lang="en-US" sz="1400" noProof="0" dirty="0" smtClean="0"/>
                        <a:t>32KB I/D, 4-way</a:t>
                      </a:r>
                      <a:endParaRPr lang="en-US" sz="1400" noProof="0" dirty="0">
                        <a:latin typeface="+mj-lt"/>
                        <a:ea typeface="Times New Roman"/>
                        <a:cs typeface="Times New Roman"/>
                      </a:endParaRPr>
                    </a:p>
                  </a:txBody>
                  <a:tcPr marL="36195" marR="36195" marT="0" marB="0" anchor="ctr"/>
                </a:tc>
              </a:tr>
              <a:tr h="673383">
                <a:tc vMerge="1">
                  <a:txBody>
                    <a:bodyPr/>
                    <a:lstStyle/>
                    <a:p>
                      <a:pPr marL="0" indent="0" algn="ctr">
                        <a:spcAft>
                          <a:spcPts val="0"/>
                        </a:spcAft>
                      </a:pPr>
                      <a:endParaRPr lang="es-ES" sz="1200" dirty="0">
                        <a:latin typeface="+mj-lt"/>
                        <a:ea typeface="Times New Roman"/>
                        <a:cs typeface="Times New Roman"/>
                      </a:endParaRPr>
                    </a:p>
                  </a:txBody>
                  <a:tcPr marL="36195" marR="36195"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noProof="0" dirty="0" smtClean="0"/>
                        <a:t>L2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noProof="0" dirty="0" smtClean="0"/>
                        <a:t>Size</a:t>
                      </a:r>
                      <a:r>
                        <a:rPr lang="en-US" sz="1200" baseline="0" noProof="0" dirty="0" smtClean="0"/>
                        <a:t> / Associativity</a:t>
                      </a:r>
                      <a:endParaRPr lang="en-US" sz="1200" noProof="0" dirty="0" smtClean="0">
                        <a:latin typeface="+mj-lt"/>
                        <a:ea typeface="Times New Roman"/>
                        <a:cs typeface="Times New Roman"/>
                      </a:endParaRPr>
                    </a:p>
                  </a:txBody>
                  <a:tcPr marL="36195" marR="36195" marT="0" marB="0" anchor="ctr"/>
                </a:tc>
                <a:tc>
                  <a:txBody>
                    <a:bodyPr/>
                    <a:lstStyle/>
                    <a:p>
                      <a:pPr marL="0" indent="0" algn="ctr">
                        <a:spcAft>
                          <a:spcPts val="0"/>
                        </a:spcAft>
                      </a:pPr>
                      <a:r>
                        <a:rPr lang="en-US" sz="1400" noProof="0" dirty="0" smtClean="0"/>
                        <a:t>256KB,</a:t>
                      </a:r>
                      <a:r>
                        <a:rPr lang="en-US" sz="1400" baseline="0" noProof="0" dirty="0" smtClean="0"/>
                        <a:t> 8-way</a:t>
                      </a:r>
                    </a:p>
                    <a:p>
                      <a:pPr marL="0" indent="0" algn="ctr">
                        <a:spcAft>
                          <a:spcPts val="0"/>
                        </a:spcAft>
                      </a:pPr>
                      <a:r>
                        <a:rPr lang="en-US" sz="1400" baseline="0" noProof="0" dirty="0" smtClean="0"/>
                        <a:t>(exclusive with L1)</a:t>
                      </a:r>
                      <a:endParaRPr lang="en-US" sz="1400" noProof="0" dirty="0">
                        <a:latin typeface="+mj-lt"/>
                        <a:ea typeface="Times New Roman"/>
                        <a:cs typeface="Times New Roman"/>
                      </a:endParaRPr>
                    </a:p>
                  </a:txBody>
                  <a:tcPr marL="36195" marR="36195" marT="0" marB="0" anchor="ctr"/>
                </a:tc>
              </a:tr>
              <a:tr h="673383">
                <a:tc rowSpan="2">
                  <a:txBody>
                    <a:bodyPr/>
                    <a:lstStyle/>
                    <a:p>
                      <a:pPr marL="0" indent="0" algn="ctr">
                        <a:spcAft>
                          <a:spcPts val="0"/>
                        </a:spcAft>
                      </a:pPr>
                      <a:r>
                        <a:rPr lang="en-US" sz="1600" noProof="0" dirty="0" smtClean="0"/>
                        <a:t>L3 Shared</a:t>
                      </a:r>
                      <a:endParaRPr lang="en-US" sz="1600" noProof="0" dirty="0">
                        <a:latin typeface="+mj-lt"/>
                        <a:ea typeface="Times New Roman"/>
                        <a:cs typeface="Times New Roman"/>
                      </a:endParaRPr>
                    </a:p>
                  </a:txBody>
                  <a:tcPr marL="36195" marR="36195" marT="0" marB="0" vert="vert270" anchor="ctr"/>
                </a:tc>
                <a:tc>
                  <a:txBody>
                    <a:bodyPr/>
                    <a:lstStyle/>
                    <a:p>
                      <a:r>
                        <a:rPr lang="en-US" sz="1200" kern="1200" noProof="0" dirty="0" smtClean="0"/>
                        <a:t>Size / Associativity</a:t>
                      </a:r>
                      <a:endParaRPr lang="en-US" sz="1200" kern="1200" noProof="0" dirty="0" smtClean="0">
                        <a:solidFill>
                          <a:schemeClr val="dk1"/>
                        </a:solidFill>
                        <a:latin typeface="+mj-lt"/>
                        <a:ea typeface="Times New Roman"/>
                        <a:cs typeface="Times New Roman"/>
                      </a:endParaRPr>
                    </a:p>
                  </a:txBody>
                  <a:tcPr marL="36195" marR="36195" marT="0" marB="0" anchor="ctr"/>
                </a:tc>
                <a:tc>
                  <a:txBody>
                    <a:bodyPr/>
                    <a:lstStyle/>
                    <a:p>
                      <a:pPr marL="0" indent="0" algn="ctr">
                        <a:spcAft>
                          <a:spcPts val="0"/>
                        </a:spcAft>
                      </a:pPr>
                      <a:r>
                        <a:rPr lang="en-US" sz="1400" noProof="0" dirty="0" smtClean="0"/>
                        <a:t>16MB </a:t>
                      </a:r>
                    </a:p>
                    <a:p>
                      <a:pPr marL="0" indent="0" algn="ctr">
                        <a:spcAft>
                          <a:spcPts val="0"/>
                        </a:spcAft>
                      </a:pPr>
                      <a:r>
                        <a:rPr lang="en-US" sz="1400" noProof="0" dirty="0" smtClean="0"/>
                        <a:t>16-way</a:t>
                      </a:r>
                      <a:endParaRPr lang="en-US" sz="1400" noProof="0" dirty="0">
                        <a:latin typeface="+mj-lt"/>
                        <a:ea typeface="Times New Roman"/>
                        <a:cs typeface="Times New Roman"/>
                      </a:endParaRPr>
                    </a:p>
                  </a:txBody>
                  <a:tcPr marL="36195" marR="36195" marT="0" marB="0" anchor="ctr"/>
                </a:tc>
              </a:tr>
              <a:tr h="673383">
                <a:tc vMerge="1">
                  <a:txBody>
                    <a:bodyPr/>
                    <a:lstStyle/>
                    <a:p>
                      <a:pPr marL="0" indent="0" algn="ctr">
                        <a:spcAft>
                          <a:spcPts val="0"/>
                        </a:spcAft>
                      </a:pPr>
                      <a:endParaRPr lang="es-ES" sz="1200" dirty="0">
                        <a:latin typeface="+mj-lt"/>
                        <a:ea typeface="Times New Roman"/>
                        <a:cs typeface="Times New Roman"/>
                      </a:endParaRPr>
                    </a:p>
                  </a:txBody>
                  <a:tcPr marL="36195" marR="36195" marT="0" marB="0" vert="vert270" anchor="ctr"/>
                </a:tc>
                <a:tc>
                  <a:txBody>
                    <a:bodyPr/>
                    <a:lstStyle/>
                    <a:p>
                      <a:pPr marL="0" algn="l" defTabSz="914400" rtl="0" eaLnBrk="1" latinLnBrk="0" hangingPunct="1"/>
                      <a:r>
                        <a:rPr lang="en-US" sz="1200" kern="1200" noProof="0" dirty="0" smtClean="0"/>
                        <a:t>NUCA Mapping</a:t>
                      </a:r>
                      <a:endParaRPr lang="en-US" sz="1200" kern="1200" noProof="0" dirty="0" smtClean="0">
                        <a:solidFill>
                          <a:schemeClr val="dk1"/>
                        </a:solidFill>
                        <a:latin typeface="+mj-lt"/>
                        <a:ea typeface="Times New Roman"/>
                        <a:cs typeface="Times New Roman"/>
                      </a:endParaRPr>
                    </a:p>
                  </a:txBody>
                  <a:tcPr marL="36195" marR="36195" marT="0" marB="0" anchor="ctr"/>
                </a:tc>
                <a:tc>
                  <a:txBody>
                    <a:bodyPr/>
                    <a:lstStyle/>
                    <a:p>
                      <a:pPr marL="0" indent="0" algn="ctr">
                        <a:spcAft>
                          <a:spcPts val="0"/>
                        </a:spcAft>
                      </a:pPr>
                      <a:r>
                        <a:rPr lang="en-US" sz="1400" noProof="0" dirty="0" smtClean="0"/>
                        <a:t>Static, interleaved across slices</a:t>
                      </a:r>
                      <a:endParaRPr lang="en-US" sz="1400" noProof="0" dirty="0">
                        <a:latin typeface="+mj-lt"/>
                        <a:ea typeface="Times New Roman"/>
                        <a:cs typeface="Times New Roman"/>
                      </a:endParaRPr>
                    </a:p>
                  </a:txBody>
                  <a:tcPr marL="36195" marR="36195" marT="0" marB="0" anchor="ctr"/>
                </a:tc>
              </a:tr>
              <a:tr h="462230">
                <a:tc gridSpan="2">
                  <a:txBody>
                    <a:bodyPr/>
                    <a:lstStyle/>
                    <a:p>
                      <a:pPr marL="0" indent="0" algn="ctr">
                        <a:spcAft>
                          <a:spcPts val="0"/>
                        </a:spcAft>
                      </a:pPr>
                      <a:r>
                        <a:rPr lang="en-US" sz="1200" noProof="0" dirty="0" smtClean="0"/>
                        <a:t>Memory Capacity</a:t>
                      </a:r>
                      <a:endParaRPr lang="en-US" sz="1200" noProof="0" dirty="0">
                        <a:latin typeface="+mj-lt"/>
                        <a:ea typeface="Times New Roman"/>
                        <a:cs typeface="Times New Roman"/>
                      </a:endParaRPr>
                    </a:p>
                  </a:txBody>
                  <a:tcPr marL="36195" marR="36195" marT="0" marB="0" anchor="ctr"/>
                </a:tc>
                <a:tc hMerge="1">
                  <a:txBody>
                    <a:bodyPr/>
                    <a:lstStyle/>
                    <a:p>
                      <a:endParaRPr lang="es-ES"/>
                    </a:p>
                  </a:txBody>
                  <a:tcPr/>
                </a:tc>
                <a:tc>
                  <a:txBody>
                    <a:bodyPr/>
                    <a:lstStyle/>
                    <a:p>
                      <a:pPr algn="ctr">
                        <a:spcAft>
                          <a:spcPts val="0"/>
                        </a:spcAft>
                      </a:pPr>
                      <a:r>
                        <a:rPr lang="en-US" sz="1400" noProof="0" dirty="0" smtClean="0"/>
                        <a:t>4GB</a:t>
                      </a:r>
                      <a:endParaRPr lang="en-US" sz="1200" noProof="0" dirty="0">
                        <a:latin typeface="+mj-lt"/>
                        <a:ea typeface="Times New Roman"/>
                        <a:cs typeface="Times New Roman"/>
                      </a:endParaRPr>
                    </a:p>
                  </a:txBody>
                  <a:tcPr marL="36195" marR="36195" marT="0" marB="0" anchor="ctr"/>
                </a:tc>
              </a:tr>
              <a:tr h="480995">
                <a:tc gridSpan="2">
                  <a:txBody>
                    <a:bodyPr/>
                    <a:lstStyle/>
                    <a:p>
                      <a:pPr marL="0" indent="0" algn="ctr">
                        <a:spcAft>
                          <a:spcPts val="0"/>
                        </a:spcAft>
                      </a:pPr>
                      <a:r>
                        <a:rPr lang="en-US" sz="1200" noProof="0" dirty="0" smtClean="0"/>
                        <a:t>Max. Outstanding Mem. Operations</a:t>
                      </a:r>
                      <a:endParaRPr lang="en-US" sz="1200" noProof="0" dirty="0">
                        <a:latin typeface="+mj-lt"/>
                        <a:ea typeface="Times New Roman"/>
                        <a:cs typeface="Times New Roman"/>
                      </a:endParaRPr>
                    </a:p>
                  </a:txBody>
                  <a:tcPr marL="36195" marR="36195" marT="0" marB="0" anchor="ctr"/>
                </a:tc>
                <a:tc hMerge="1">
                  <a:txBody>
                    <a:bodyPr/>
                    <a:lstStyle/>
                    <a:p>
                      <a:endParaRPr lang="es-ES"/>
                    </a:p>
                  </a:txBody>
                  <a:tcPr/>
                </a:tc>
                <a:tc>
                  <a:txBody>
                    <a:bodyPr/>
                    <a:lstStyle/>
                    <a:p>
                      <a:pPr marL="0" indent="0" algn="ctr">
                        <a:spcAft>
                          <a:spcPts val="0"/>
                        </a:spcAft>
                      </a:pPr>
                      <a:r>
                        <a:rPr lang="en-US" sz="1400" noProof="0" dirty="0" smtClean="0"/>
                        <a:t>64</a:t>
                      </a:r>
                      <a:endParaRPr lang="en-US" sz="1400" noProof="0" dirty="0">
                        <a:latin typeface="+mj-lt"/>
                        <a:ea typeface="Times New Roman"/>
                        <a:cs typeface="Times New Roman"/>
                      </a:endParaRPr>
                    </a:p>
                  </a:txBody>
                  <a:tcPr marL="36195" marR="36195" marT="0" marB="0" anchor="ctr"/>
                </a:tc>
              </a:tr>
              <a:tr h="240498">
                <a:tc gridSpan="2">
                  <a:txBody>
                    <a:bodyPr/>
                    <a:lstStyle/>
                    <a:p>
                      <a:pPr marL="0" indent="0" algn="ctr">
                        <a:spcAft>
                          <a:spcPts val="0"/>
                        </a:spcAft>
                      </a:pPr>
                      <a:r>
                        <a:rPr lang="en-US" sz="1200" noProof="0" dirty="0" smtClean="0"/>
                        <a:t>Topology</a:t>
                      </a:r>
                      <a:endParaRPr lang="en-US" sz="1200" noProof="0" dirty="0">
                        <a:latin typeface="+mj-lt"/>
                        <a:ea typeface="Times New Roman"/>
                        <a:cs typeface="Times New Roman"/>
                      </a:endParaRPr>
                    </a:p>
                  </a:txBody>
                  <a:tcPr marL="36195" marR="36195" marT="0" marB="0" anchor="ctr"/>
                </a:tc>
                <a:tc hMerge="1">
                  <a:txBody>
                    <a:bodyPr/>
                    <a:lstStyle/>
                    <a:p>
                      <a:endParaRPr lang="es-ES"/>
                    </a:p>
                  </a:txBody>
                  <a:tcPr/>
                </a:tc>
                <a:tc>
                  <a:txBody>
                    <a:bodyPr/>
                    <a:lstStyle/>
                    <a:p>
                      <a:pPr algn="ctr">
                        <a:spcAft>
                          <a:spcPts val="0"/>
                        </a:spcAft>
                      </a:pPr>
                      <a:r>
                        <a:rPr lang="en-US" sz="1400" noProof="0" dirty="0" smtClean="0"/>
                        <a:t>4×4 Mesh</a:t>
                      </a:r>
                      <a:endParaRPr lang="en-US" sz="1200" noProof="0" dirty="0">
                        <a:latin typeface="+mj-lt"/>
                        <a:ea typeface="Times New Roman"/>
                        <a:cs typeface="Times New Roman"/>
                      </a:endParaRPr>
                    </a:p>
                  </a:txBody>
                  <a:tcPr marL="36195" marR="36195" marT="0" marB="0" anchor="ctr"/>
                </a:tc>
              </a:tr>
            </a:tbl>
          </a:graphicData>
        </a:graphic>
      </p:graphicFrame>
      <p:sp>
        <p:nvSpPr>
          <p:cNvPr id="553" name="4 Marcador de pie de página"/>
          <p:cNvSpPr>
            <a:spLocks noGrp="1"/>
          </p:cNvSpPr>
          <p:nvPr>
            <p:ph type="ftr" sz="quarter" idx="11"/>
          </p:nvPr>
        </p:nvSpPr>
        <p:spPr>
          <a:xfrm>
            <a:off x="3124200" y="6356350"/>
            <a:ext cx="2895600" cy="365125"/>
          </a:xfrm>
        </p:spPr>
        <p:txBody>
          <a:bodyPr/>
          <a:lstStyle/>
          <a:p>
            <a:r>
              <a:rPr lang="en-US" dirty="0" smtClean="0"/>
              <a:t>Lucia G. Menezo</a:t>
            </a:r>
            <a:endParaRPr lang="en-US" dirty="0"/>
          </a:p>
        </p:txBody>
      </p:sp>
      <p:grpSp>
        <p:nvGrpSpPr>
          <p:cNvPr id="214" name="213 Grupo"/>
          <p:cNvGrpSpPr/>
          <p:nvPr/>
        </p:nvGrpSpPr>
        <p:grpSpPr>
          <a:xfrm>
            <a:off x="4927124" y="1747321"/>
            <a:ext cx="4019976" cy="4345975"/>
            <a:chOff x="4927124" y="1747321"/>
            <a:chExt cx="4019976" cy="4345975"/>
          </a:xfrm>
        </p:grpSpPr>
        <p:cxnSp>
          <p:nvCxnSpPr>
            <p:cNvPr id="455" name="454 Conector recto"/>
            <p:cNvCxnSpPr>
              <a:endCxn id="329" idx="1"/>
            </p:cNvCxnSpPr>
            <p:nvPr/>
          </p:nvCxnSpPr>
          <p:spPr>
            <a:xfrm>
              <a:off x="5415384" y="3113550"/>
              <a:ext cx="34960" cy="67933"/>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6" name="515 Conector recto"/>
            <p:cNvCxnSpPr>
              <a:stCxn id="305" idx="1"/>
            </p:cNvCxnSpPr>
            <p:nvPr/>
          </p:nvCxnSpPr>
          <p:spPr>
            <a:xfrm flipH="1" flipV="1">
              <a:off x="6494091" y="1982456"/>
              <a:ext cx="60376" cy="70902"/>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9" name="518 Conector recto"/>
            <p:cNvCxnSpPr>
              <a:stCxn id="306" idx="1"/>
            </p:cNvCxnSpPr>
            <p:nvPr/>
          </p:nvCxnSpPr>
          <p:spPr>
            <a:xfrm flipH="1" flipV="1">
              <a:off x="7578948" y="1949714"/>
              <a:ext cx="79642" cy="103644"/>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20" name="519 Conector recto"/>
            <p:cNvCxnSpPr>
              <a:stCxn id="307" idx="1"/>
            </p:cNvCxnSpPr>
            <p:nvPr/>
          </p:nvCxnSpPr>
          <p:spPr>
            <a:xfrm flipH="1" flipV="1">
              <a:off x="8684841" y="1982456"/>
              <a:ext cx="77871" cy="70902"/>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21" name="520 Conector recto"/>
            <p:cNvCxnSpPr>
              <a:stCxn id="339" idx="1"/>
            </p:cNvCxnSpPr>
            <p:nvPr/>
          </p:nvCxnSpPr>
          <p:spPr>
            <a:xfrm flipH="1" flipV="1">
              <a:off x="6489328" y="3101644"/>
              <a:ext cx="65139" cy="79839"/>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27" name="526 Conector recto"/>
            <p:cNvCxnSpPr>
              <a:stCxn id="340" idx="1"/>
            </p:cNvCxnSpPr>
            <p:nvPr/>
          </p:nvCxnSpPr>
          <p:spPr>
            <a:xfrm flipH="1" flipV="1">
              <a:off x="7594228" y="3106406"/>
              <a:ext cx="64362" cy="75077"/>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0" name="529 Conector recto"/>
            <p:cNvCxnSpPr>
              <a:stCxn id="341" idx="1"/>
            </p:cNvCxnSpPr>
            <p:nvPr/>
          </p:nvCxnSpPr>
          <p:spPr>
            <a:xfrm flipH="1" flipV="1">
              <a:off x="8699128" y="3120694"/>
              <a:ext cx="63584" cy="60789"/>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6" name="465 Conector recto"/>
            <p:cNvCxnSpPr>
              <a:endCxn id="356" idx="1"/>
            </p:cNvCxnSpPr>
            <p:nvPr/>
          </p:nvCxnSpPr>
          <p:spPr>
            <a:xfrm>
              <a:off x="5409828" y="4249406"/>
              <a:ext cx="40516" cy="60202"/>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9" name="468 Conector recto"/>
            <p:cNvCxnSpPr>
              <a:endCxn id="387" idx="1"/>
            </p:cNvCxnSpPr>
            <p:nvPr/>
          </p:nvCxnSpPr>
          <p:spPr>
            <a:xfrm>
              <a:off x="5406653" y="5379706"/>
              <a:ext cx="43691" cy="58028"/>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3" name="512 Conector recto"/>
            <p:cNvCxnSpPr>
              <a:stCxn id="368" idx="1"/>
            </p:cNvCxnSpPr>
            <p:nvPr/>
          </p:nvCxnSpPr>
          <p:spPr>
            <a:xfrm flipH="1" flipV="1">
              <a:off x="8694366" y="4254169"/>
              <a:ext cx="68346" cy="55439"/>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3" name="532 Conector recto"/>
            <p:cNvCxnSpPr>
              <a:stCxn id="366" idx="1"/>
            </p:cNvCxnSpPr>
            <p:nvPr/>
          </p:nvCxnSpPr>
          <p:spPr>
            <a:xfrm flipH="1" flipV="1">
              <a:off x="6508378" y="4244644"/>
              <a:ext cx="46089" cy="64964"/>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6" name="535 Conector recto"/>
            <p:cNvCxnSpPr>
              <a:stCxn id="367" idx="1"/>
            </p:cNvCxnSpPr>
            <p:nvPr/>
          </p:nvCxnSpPr>
          <p:spPr>
            <a:xfrm flipH="1" flipV="1">
              <a:off x="7575178" y="4220831"/>
              <a:ext cx="83412" cy="88777"/>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9" name="538 Conector recto"/>
            <p:cNvCxnSpPr>
              <a:stCxn id="394" idx="1"/>
            </p:cNvCxnSpPr>
            <p:nvPr/>
          </p:nvCxnSpPr>
          <p:spPr>
            <a:xfrm flipH="1" flipV="1">
              <a:off x="6475041" y="5359069"/>
              <a:ext cx="79426" cy="7866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4" name="543 Conector recto"/>
            <p:cNvCxnSpPr>
              <a:stCxn id="395" idx="1"/>
            </p:cNvCxnSpPr>
            <p:nvPr/>
          </p:nvCxnSpPr>
          <p:spPr>
            <a:xfrm flipH="1" flipV="1">
              <a:off x="7598991" y="5387644"/>
              <a:ext cx="59599" cy="50090"/>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7" name="546 Conector recto"/>
            <p:cNvCxnSpPr>
              <a:stCxn id="396" idx="1"/>
            </p:cNvCxnSpPr>
            <p:nvPr/>
          </p:nvCxnSpPr>
          <p:spPr>
            <a:xfrm flipH="1" flipV="1">
              <a:off x="8689603" y="5354306"/>
              <a:ext cx="73109" cy="83428"/>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9" name="448 Conector recto"/>
            <p:cNvCxnSpPr>
              <a:stCxn id="69" idx="1"/>
            </p:cNvCxnSpPr>
            <p:nvPr/>
          </p:nvCxnSpPr>
          <p:spPr>
            <a:xfrm flipH="1" flipV="1">
              <a:off x="5403478" y="1991981"/>
              <a:ext cx="46866" cy="61377"/>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381" name="380 Grupo"/>
            <p:cNvGrpSpPr/>
            <p:nvPr/>
          </p:nvGrpSpPr>
          <p:grpSpPr>
            <a:xfrm>
              <a:off x="4971781" y="2021722"/>
              <a:ext cx="3975319" cy="682500"/>
              <a:chOff x="3404993" y="1988840"/>
              <a:chExt cx="3975319" cy="682500"/>
            </a:xfrm>
          </p:grpSpPr>
          <p:cxnSp>
            <p:nvCxnSpPr>
              <p:cNvPr id="9" name="8 Conector recto"/>
              <p:cNvCxnSpPr>
                <a:stCxn id="69" idx="6"/>
                <a:endCxn id="305" idx="2"/>
              </p:cNvCxnSpPr>
              <p:nvPr/>
            </p:nvCxnSpPr>
            <p:spPr>
              <a:xfrm>
                <a:off x="4067944" y="2096852"/>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9" name="3 Core"/>
              <p:cNvSpPr/>
              <p:nvPr/>
            </p:nvSpPr>
            <p:spPr>
              <a:xfrm>
                <a:off x="3851920" y="1988840"/>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14" name="313 Grupo"/>
              <p:cNvGrpSpPr/>
              <p:nvPr/>
            </p:nvGrpSpPr>
            <p:grpSpPr>
              <a:xfrm>
                <a:off x="3404993" y="2199699"/>
                <a:ext cx="492802" cy="454426"/>
                <a:chOff x="3404993" y="2199699"/>
                <a:chExt cx="492802" cy="454426"/>
              </a:xfrm>
            </p:grpSpPr>
            <p:sp>
              <p:nvSpPr>
                <p:cNvPr id="16" name="3 Core"/>
                <p:cNvSpPr/>
                <p:nvPr/>
              </p:nvSpPr>
              <p:spPr>
                <a:xfrm rot="2592890">
                  <a:off x="3404993" y="248880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70" name="7 Private cache"/>
                <p:cNvSpPr/>
                <p:nvPr/>
              </p:nvSpPr>
              <p:spPr>
                <a:xfrm rot="2592890">
                  <a:off x="3503144" y="235035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18" name="7 Private cache"/>
                <p:cNvSpPr/>
                <p:nvPr/>
              </p:nvSpPr>
              <p:spPr>
                <a:xfrm rot="2592890">
                  <a:off x="3581490" y="219969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cxnSp>
            <p:nvCxnSpPr>
              <p:cNvPr id="76" name="75 Conector recto"/>
              <p:cNvCxnSpPr>
                <a:stCxn id="305" idx="6"/>
                <a:endCxn id="306" idx="2"/>
              </p:cNvCxnSpPr>
              <p:nvPr/>
            </p:nvCxnSpPr>
            <p:spPr>
              <a:xfrm>
                <a:off x="5172067" y="2096852"/>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 name="78 Conector recto"/>
              <p:cNvCxnSpPr>
                <a:stCxn id="306" idx="6"/>
                <a:endCxn id="307" idx="2"/>
              </p:cNvCxnSpPr>
              <p:nvPr/>
            </p:nvCxnSpPr>
            <p:spPr>
              <a:xfrm>
                <a:off x="6276190" y="2096852"/>
                <a:ext cx="888098"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5" name="3 Core"/>
              <p:cNvSpPr/>
              <p:nvPr/>
            </p:nvSpPr>
            <p:spPr>
              <a:xfrm>
                <a:off x="4956043" y="1988840"/>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06" name="3 Core"/>
              <p:cNvSpPr/>
              <p:nvPr/>
            </p:nvSpPr>
            <p:spPr>
              <a:xfrm>
                <a:off x="6060166" y="1988840"/>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07" name="3 Core"/>
              <p:cNvSpPr/>
              <p:nvPr/>
            </p:nvSpPr>
            <p:spPr>
              <a:xfrm>
                <a:off x="7164288" y="1988840"/>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15" name="314 Grupo"/>
              <p:cNvGrpSpPr/>
              <p:nvPr/>
            </p:nvGrpSpPr>
            <p:grpSpPr>
              <a:xfrm>
                <a:off x="4499992" y="2204864"/>
                <a:ext cx="492802" cy="454426"/>
                <a:chOff x="3452990" y="2213689"/>
                <a:chExt cx="492802" cy="454426"/>
              </a:xfrm>
            </p:grpSpPr>
            <p:sp>
              <p:nvSpPr>
                <p:cNvPr id="316" name="3 Core"/>
                <p:cNvSpPr/>
                <p:nvPr/>
              </p:nvSpPr>
              <p:spPr>
                <a:xfrm rot="2592890">
                  <a:off x="3452990" y="250279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17" name="7 Private cache"/>
                <p:cNvSpPr/>
                <p:nvPr/>
              </p:nvSpPr>
              <p:spPr>
                <a:xfrm rot="2592890">
                  <a:off x="3551141" y="236434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18" name="7 Private cache"/>
                <p:cNvSpPr/>
                <p:nvPr/>
              </p:nvSpPr>
              <p:spPr>
                <a:xfrm rot="2592890">
                  <a:off x="3629487" y="221368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19" name="318 Grupo"/>
              <p:cNvGrpSpPr/>
              <p:nvPr/>
            </p:nvGrpSpPr>
            <p:grpSpPr>
              <a:xfrm>
                <a:off x="5574065" y="2213688"/>
                <a:ext cx="492802" cy="454426"/>
                <a:chOff x="3385963" y="2205765"/>
                <a:chExt cx="492802" cy="454426"/>
              </a:xfrm>
            </p:grpSpPr>
            <p:sp>
              <p:nvSpPr>
                <p:cNvPr id="320" name="3 Core"/>
                <p:cNvSpPr/>
                <p:nvPr/>
              </p:nvSpPr>
              <p:spPr>
                <a:xfrm rot="2592890">
                  <a:off x="3385963" y="2494873"/>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21" name="7 Private cache"/>
                <p:cNvSpPr/>
                <p:nvPr/>
              </p:nvSpPr>
              <p:spPr>
                <a:xfrm rot="2592890">
                  <a:off x="3484114" y="2356421"/>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22" name="7 Private cache"/>
                <p:cNvSpPr/>
                <p:nvPr/>
              </p:nvSpPr>
              <p:spPr>
                <a:xfrm rot="2592890">
                  <a:off x="3562460" y="2205765"/>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23" name="322 Grupo"/>
              <p:cNvGrpSpPr/>
              <p:nvPr/>
            </p:nvGrpSpPr>
            <p:grpSpPr>
              <a:xfrm>
                <a:off x="6704082" y="2216914"/>
                <a:ext cx="492802" cy="454426"/>
                <a:chOff x="3395840" y="2220039"/>
                <a:chExt cx="492802" cy="454426"/>
              </a:xfrm>
            </p:grpSpPr>
            <p:sp>
              <p:nvSpPr>
                <p:cNvPr id="324" name="3 Core"/>
                <p:cNvSpPr/>
                <p:nvPr/>
              </p:nvSpPr>
              <p:spPr>
                <a:xfrm rot="2592890">
                  <a:off x="3395840" y="250914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25" name="7 Private cache"/>
                <p:cNvSpPr/>
                <p:nvPr/>
              </p:nvSpPr>
              <p:spPr>
                <a:xfrm rot="2592890">
                  <a:off x="3493991" y="237069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26" name="7 Private cache"/>
                <p:cNvSpPr/>
                <p:nvPr/>
              </p:nvSpPr>
              <p:spPr>
                <a:xfrm rot="2592890">
                  <a:off x="3572337" y="222003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grpSp>
          <p:nvGrpSpPr>
            <p:cNvPr id="382" name="381 Grupo"/>
            <p:cNvGrpSpPr/>
            <p:nvPr/>
          </p:nvGrpSpPr>
          <p:grpSpPr>
            <a:xfrm>
              <a:off x="4980165" y="3149847"/>
              <a:ext cx="3966935" cy="703278"/>
              <a:chOff x="3437379" y="3104964"/>
              <a:chExt cx="3966935" cy="703278"/>
            </a:xfrm>
          </p:grpSpPr>
          <p:cxnSp>
            <p:nvCxnSpPr>
              <p:cNvPr id="327" name="326 Conector recto"/>
              <p:cNvCxnSpPr>
                <a:stCxn id="329" idx="6"/>
                <a:endCxn id="339" idx="2"/>
              </p:cNvCxnSpPr>
              <p:nvPr/>
            </p:nvCxnSpPr>
            <p:spPr>
              <a:xfrm>
                <a:off x="4091946" y="3212976"/>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9" name="3 Core"/>
              <p:cNvSpPr/>
              <p:nvPr/>
            </p:nvSpPr>
            <p:spPr>
              <a:xfrm>
                <a:off x="3875922" y="310496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30" name="329 Grupo"/>
              <p:cNvGrpSpPr/>
              <p:nvPr/>
            </p:nvGrpSpPr>
            <p:grpSpPr>
              <a:xfrm>
                <a:off x="3437379" y="3324604"/>
                <a:ext cx="492802" cy="454426"/>
                <a:chOff x="3413377" y="2208480"/>
                <a:chExt cx="492802" cy="454426"/>
              </a:xfrm>
            </p:grpSpPr>
            <p:sp>
              <p:nvSpPr>
                <p:cNvPr id="331" name="3 Core"/>
                <p:cNvSpPr/>
                <p:nvPr/>
              </p:nvSpPr>
              <p:spPr>
                <a:xfrm rot="2592890">
                  <a:off x="3413377" y="2497588"/>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32" name="7 Private cache"/>
                <p:cNvSpPr/>
                <p:nvPr/>
              </p:nvSpPr>
              <p:spPr>
                <a:xfrm rot="2592890">
                  <a:off x="3511528" y="2359136"/>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33" name="7 Private cache"/>
                <p:cNvSpPr/>
                <p:nvPr/>
              </p:nvSpPr>
              <p:spPr>
                <a:xfrm rot="2592890">
                  <a:off x="3589874" y="2208480"/>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cxnSp>
            <p:nvCxnSpPr>
              <p:cNvPr id="334" name="333 Conector recto"/>
              <p:cNvCxnSpPr>
                <a:stCxn id="339" idx="6"/>
                <a:endCxn id="340" idx="2"/>
              </p:cNvCxnSpPr>
              <p:nvPr/>
            </p:nvCxnSpPr>
            <p:spPr>
              <a:xfrm>
                <a:off x="5196069" y="3212976"/>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5" name="334 Conector recto"/>
              <p:cNvCxnSpPr>
                <a:stCxn id="340" idx="6"/>
                <a:endCxn id="341" idx="2"/>
              </p:cNvCxnSpPr>
              <p:nvPr/>
            </p:nvCxnSpPr>
            <p:spPr>
              <a:xfrm>
                <a:off x="6300192" y="3212976"/>
                <a:ext cx="888098"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9" name="3 Core"/>
              <p:cNvSpPr/>
              <p:nvPr/>
            </p:nvSpPr>
            <p:spPr>
              <a:xfrm>
                <a:off x="4980045" y="310496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40" name="3 Core"/>
              <p:cNvSpPr/>
              <p:nvPr/>
            </p:nvSpPr>
            <p:spPr>
              <a:xfrm>
                <a:off x="6084168" y="310496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41" name="3 Core"/>
              <p:cNvSpPr/>
              <p:nvPr/>
            </p:nvSpPr>
            <p:spPr>
              <a:xfrm>
                <a:off x="7188290" y="310496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42" name="341 Grupo"/>
              <p:cNvGrpSpPr/>
              <p:nvPr/>
            </p:nvGrpSpPr>
            <p:grpSpPr>
              <a:xfrm>
                <a:off x="4523994" y="3320988"/>
                <a:ext cx="492802" cy="454426"/>
                <a:chOff x="3452990" y="2213689"/>
                <a:chExt cx="492802" cy="454426"/>
              </a:xfrm>
            </p:grpSpPr>
            <p:sp>
              <p:nvSpPr>
                <p:cNvPr id="343" name="3 Core"/>
                <p:cNvSpPr/>
                <p:nvPr/>
              </p:nvSpPr>
              <p:spPr>
                <a:xfrm rot="2592890">
                  <a:off x="3452990" y="250279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44" name="7 Private cache"/>
                <p:cNvSpPr/>
                <p:nvPr/>
              </p:nvSpPr>
              <p:spPr>
                <a:xfrm rot="2592890">
                  <a:off x="3551141" y="236434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45" name="7 Private cache"/>
                <p:cNvSpPr/>
                <p:nvPr/>
              </p:nvSpPr>
              <p:spPr>
                <a:xfrm rot="2592890">
                  <a:off x="3629487" y="221368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46" name="345 Grupo"/>
              <p:cNvGrpSpPr/>
              <p:nvPr/>
            </p:nvGrpSpPr>
            <p:grpSpPr>
              <a:xfrm>
                <a:off x="5598069" y="3353816"/>
                <a:ext cx="492802" cy="454426"/>
                <a:chOff x="3385965" y="2229769"/>
                <a:chExt cx="492802" cy="454426"/>
              </a:xfrm>
            </p:grpSpPr>
            <p:sp>
              <p:nvSpPr>
                <p:cNvPr id="347" name="3 Core"/>
                <p:cNvSpPr/>
                <p:nvPr/>
              </p:nvSpPr>
              <p:spPr>
                <a:xfrm rot="2592890">
                  <a:off x="3385965" y="251887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48" name="7 Private cache"/>
                <p:cNvSpPr/>
                <p:nvPr/>
              </p:nvSpPr>
              <p:spPr>
                <a:xfrm rot="2592890">
                  <a:off x="3484116" y="238042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49" name="7 Private cache"/>
                <p:cNvSpPr/>
                <p:nvPr/>
              </p:nvSpPr>
              <p:spPr>
                <a:xfrm rot="2592890">
                  <a:off x="3562462" y="222976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50" name="349 Grupo"/>
              <p:cNvGrpSpPr/>
              <p:nvPr/>
            </p:nvGrpSpPr>
            <p:grpSpPr>
              <a:xfrm>
                <a:off x="6742053" y="3349548"/>
                <a:ext cx="492802" cy="454426"/>
                <a:chOff x="3409809" y="2236549"/>
                <a:chExt cx="492802" cy="454426"/>
              </a:xfrm>
            </p:grpSpPr>
            <p:sp>
              <p:nvSpPr>
                <p:cNvPr id="351" name="3 Core"/>
                <p:cNvSpPr/>
                <p:nvPr/>
              </p:nvSpPr>
              <p:spPr>
                <a:xfrm rot="2592890">
                  <a:off x="3409809" y="252565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52" name="7 Private cache"/>
                <p:cNvSpPr/>
                <p:nvPr/>
              </p:nvSpPr>
              <p:spPr>
                <a:xfrm rot="2592890">
                  <a:off x="3507960" y="238720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53" name="7 Private cache"/>
                <p:cNvSpPr/>
                <p:nvPr/>
              </p:nvSpPr>
              <p:spPr>
                <a:xfrm rot="2592890">
                  <a:off x="3586306" y="223654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grpSp>
          <p:nvGrpSpPr>
            <p:cNvPr id="383" name="382 Grupo"/>
            <p:cNvGrpSpPr/>
            <p:nvPr/>
          </p:nvGrpSpPr>
          <p:grpSpPr>
            <a:xfrm>
              <a:off x="4979229" y="4277972"/>
              <a:ext cx="3967871" cy="691406"/>
              <a:chOff x="3436443" y="4185084"/>
              <a:chExt cx="3967871" cy="691406"/>
            </a:xfrm>
          </p:grpSpPr>
          <p:cxnSp>
            <p:nvCxnSpPr>
              <p:cNvPr id="354" name="353 Conector recto"/>
              <p:cNvCxnSpPr>
                <a:stCxn id="356" idx="6"/>
                <a:endCxn id="366" idx="2"/>
              </p:cNvCxnSpPr>
              <p:nvPr/>
            </p:nvCxnSpPr>
            <p:spPr>
              <a:xfrm>
                <a:off x="4091946" y="4293096"/>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6" name="3 Core"/>
              <p:cNvSpPr/>
              <p:nvPr/>
            </p:nvSpPr>
            <p:spPr>
              <a:xfrm>
                <a:off x="3875922"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57" name="356 Grupo"/>
              <p:cNvGrpSpPr/>
              <p:nvPr/>
            </p:nvGrpSpPr>
            <p:grpSpPr>
              <a:xfrm>
                <a:off x="3436443" y="4399161"/>
                <a:ext cx="491701" cy="454627"/>
                <a:chOff x="3412441" y="2202917"/>
                <a:chExt cx="491701" cy="454627"/>
              </a:xfrm>
            </p:grpSpPr>
            <p:sp>
              <p:nvSpPr>
                <p:cNvPr id="358" name="3 Core"/>
                <p:cNvSpPr/>
                <p:nvPr/>
              </p:nvSpPr>
              <p:spPr>
                <a:xfrm rot="2592890">
                  <a:off x="3412441" y="2492226"/>
                  <a:ext cx="159002"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59" name="7 Private cache"/>
                <p:cNvSpPr/>
                <p:nvPr/>
              </p:nvSpPr>
              <p:spPr>
                <a:xfrm rot="2592890">
                  <a:off x="3510606" y="2353733"/>
                  <a:ext cx="190533"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60" name="7 Private cache"/>
                <p:cNvSpPr/>
                <p:nvPr/>
              </p:nvSpPr>
              <p:spPr>
                <a:xfrm rot="2592890">
                  <a:off x="3589016" y="2202917"/>
                  <a:ext cx="315126"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cxnSp>
            <p:nvCxnSpPr>
              <p:cNvPr id="361" name="360 Conector recto"/>
              <p:cNvCxnSpPr>
                <a:stCxn id="366" idx="6"/>
                <a:endCxn id="367" idx="2"/>
              </p:cNvCxnSpPr>
              <p:nvPr/>
            </p:nvCxnSpPr>
            <p:spPr>
              <a:xfrm>
                <a:off x="5196069" y="4293096"/>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2" name="361 Conector recto"/>
              <p:cNvCxnSpPr>
                <a:stCxn id="367" idx="6"/>
                <a:endCxn id="368" idx="2"/>
              </p:cNvCxnSpPr>
              <p:nvPr/>
            </p:nvCxnSpPr>
            <p:spPr>
              <a:xfrm>
                <a:off x="6300192" y="4293096"/>
                <a:ext cx="888098"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6" name="3 Core"/>
              <p:cNvSpPr/>
              <p:nvPr/>
            </p:nvSpPr>
            <p:spPr>
              <a:xfrm>
                <a:off x="4980045"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67" name="3 Core"/>
              <p:cNvSpPr/>
              <p:nvPr/>
            </p:nvSpPr>
            <p:spPr>
              <a:xfrm>
                <a:off x="6084168"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68" name="3 Core"/>
              <p:cNvSpPr/>
              <p:nvPr/>
            </p:nvSpPr>
            <p:spPr>
              <a:xfrm>
                <a:off x="7188290"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69" name="368 Grupo"/>
              <p:cNvGrpSpPr/>
              <p:nvPr/>
            </p:nvGrpSpPr>
            <p:grpSpPr>
              <a:xfrm>
                <a:off x="4523994" y="4401108"/>
                <a:ext cx="492802" cy="454426"/>
                <a:chOff x="3452990" y="2213689"/>
                <a:chExt cx="492802" cy="454426"/>
              </a:xfrm>
            </p:grpSpPr>
            <p:sp>
              <p:nvSpPr>
                <p:cNvPr id="370" name="3 Core"/>
                <p:cNvSpPr/>
                <p:nvPr/>
              </p:nvSpPr>
              <p:spPr>
                <a:xfrm rot="2592890">
                  <a:off x="3452990" y="250279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71" name="7 Private cache"/>
                <p:cNvSpPr/>
                <p:nvPr/>
              </p:nvSpPr>
              <p:spPr>
                <a:xfrm rot="2592890">
                  <a:off x="3551141" y="236434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72" name="7 Private cache"/>
                <p:cNvSpPr/>
                <p:nvPr/>
              </p:nvSpPr>
              <p:spPr>
                <a:xfrm rot="2592890">
                  <a:off x="3629487" y="221368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73" name="372 Grupo"/>
              <p:cNvGrpSpPr/>
              <p:nvPr/>
            </p:nvGrpSpPr>
            <p:grpSpPr>
              <a:xfrm>
                <a:off x="5605687" y="4408792"/>
                <a:ext cx="492802" cy="454426"/>
                <a:chOff x="3393583" y="2204625"/>
                <a:chExt cx="492802" cy="454426"/>
              </a:xfrm>
            </p:grpSpPr>
            <p:sp>
              <p:nvSpPr>
                <p:cNvPr id="374" name="3 Core"/>
                <p:cNvSpPr/>
                <p:nvPr/>
              </p:nvSpPr>
              <p:spPr>
                <a:xfrm rot="2592890">
                  <a:off x="3393583" y="2493733"/>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75" name="7 Private cache"/>
                <p:cNvSpPr/>
                <p:nvPr/>
              </p:nvSpPr>
              <p:spPr>
                <a:xfrm rot="2592890">
                  <a:off x="3491734" y="2355281"/>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76" name="7 Private cache"/>
                <p:cNvSpPr/>
                <p:nvPr/>
              </p:nvSpPr>
              <p:spPr>
                <a:xfrm rot="2592890">
                  <a:off x="3570080" y="2204625"/>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77" name="376 Grupo"/>
              <p:cNvGrpSpPr/>
              <p:nvPr/>
            </p:nvGrpSpPr>
            <p:grpSpPr>
              <a:xfrm>
                <a:off x="6743762" y="4422064"/>
                <a:ext cx="492802" cy="454426"/>
                <a:chOff x="3411518" y="2228945"/>
                <a:chExt cx="492802" cy="454426"/>
              </a:xfrm>
            </p:grpSpPr>
            <p:sp>
              <p:nvSpPr>
                <p:cNvPr id="378" name="3 Core"/>
                <p:cNvSpPr/>
                <p:nvPr/>
              </p:nvSpPr>
              <p:spPr>
                <a:xfrm rot="2592890">
                  <a:off x="3411518" y="2518053"/>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379" name="7 Private cache"/>
                <p:cNvSpPr/>
                <p:nvPr/>
              </p:nvSpPr>
              <p:spPr>
                <a:xfrm rot="2592890">
                  <a:off x="3509669" y="2379601"/>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380" name="7 Private cache"/>
                <p:cNvSpPr/>
                <p:nvPr/>
              </p:nvSpPr>
              <p:spPr>
                <a:xfrm rot="2592890">
                  <a:off x="3588015" y="2228945"/>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grpSp>
          <p:nvGrpSpPr>
            <p:cNvPr id="384" name="383 Grupo"/>
            <p:cNvGrpSpPr/>
            <p:nvPr/>
          </p:nvGrpSpPr>
          <p:grpSpPr>
            <a:xfrm>
              <a:off x="4997181" y="5406098"/>
              <a:ext cx="3949919" cy="687198"/>
              <a:chOff x="3454395" y="4185084"/>
              <a:chExt cx="3949919" cy="687198"/>
            </a:xfrm>
          </p:grpSpPr>
          <p:cxnSp>
            <p:nvCxnSpPr>
              <p:cNvPr id="385" name="384 Conector recto"/>
              <p:cNvCxnSpPr>
                <a:stCxn id="387" idx="6"/>
                <a:endCxn id="394" idx="2"/>
              </p:cNvCxnSpPr>
              <p:nvPr/>
            </p:nvCxnSpPr>
            <p:spPr>
              <a:xfrm>
                <a:off x="4091946" y="4293096"/>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87" name="3 Core"/>
              <p:cNvSpPr/>
              <p:nvPr/>
            </p:nvSpPr>
            <p:spPr>
              <a:xfrm>
                <a:off x="3875922"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88" name="356 Grupo"/>
              <p:cNvGrpSpPr/>
              <p:nvPr/>
            </p:nvGrpSpPr>
            <p:grpSpPr>
              <a:xfrm>
                <a:off x="3454395" y="4399292"/>
                <a:ext cx="492802" cy="454426"/>
                <a:chOff x="3430393" y="2203048"/>
                <a:chExt cx="492802" cy="454426"/>
              </a:xfrm>
            </p:grpSpPr>
            <p:sp>
              <p:nvSpPr>
                <p:cNvPr id="409" name="3 Core"/>
                <p:cNvSpPr/>
                <p:nvPr/>
              </p:nvSpPr>
              <p:spPr>
                <a:xfrm rot="2592890">
                  <a:off x="3430393" y="2492156"/>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410" name="7 Private cache"/>
                <p:cNvSpPr/>
                <p:nvPr/>
              </p:nvSpPr>
              <p:spPr>
                <a:xfrm rot="2592890">
                  <a:off x="3528544" y="2353704"/>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411" name="7 Private cache"/>
                <p:cNvSpPr/>
                <p:nvPr/>
              </p:nvSpPr>
              <p:spPr>
                <a:xfrm rot="2592890">
                  <a:off x="3606890" y="2203048"/>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cxnSp>
            <p:nvCxnSpPr>
              <p:cNvPr id="389" name="388 Conector recto"/>
              <p:cNvCxnSpPr>
                <a:stCxn id="394" idx="6"/>
                <a:endCxn id="395" idx="2"/>
              </p:cNvCxnSpPr>
              <p:nvPr/>
            </p:nvCxnSpPr>
            <p:spPr>
              <a:xfrm>
                <a:off x="5196069" y="4293096"/>
                <a:ext cx="888099"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0" name="389 Conector recto"/>
              <p:cNvCxnSpPr>
                <a:stCxn id="395" idx="6"/>
                <a:endCxn id="396" idx="2"/>
              </p:cNvCxnSpPr>
              <p:nvPr/>
            </p:nvCxnSpPr>
            <p:spPr>
              <a:xfrm>
                <a:off x="6300192" y="4293096"/>
                <a:ext cx="888098"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94" name="3 Core"/>
              <p:cNvSpPr/>
              <p:nvPr/>
            </p:nvSpPr>
            <p:spPr>
              <a:xfrm>
                <a:off x="4980045"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95" name="3 Core"/>
              <p:cNvSpPr/>
              <p:nvPr/>
            </p:nvSpPr>
            <p:spPr>
              <a:xfrm>
                <a:off x="6084168"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sp>
            <p:nvSpPr>
              <p:cNvPr id="396" name="3 Core"/>
              <p:cNvSpPr/>
              <p:nvPr/>
            </p:nvSpPr>
            <p:spPr>
              <a:xfrm>
                <a:off x="7188290" y="4185084"/>
                <a:ext cx="216024" cy="216024"/>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accent3">
                        <a:lumMod val="75000"/>
                      </a:schemeClr>
                    </a:solidFill>
                  </a:rPr>
                  <a:t>R</a:t>
                </a:r>
              </a:p>
            </p:txBody>
          </p:sp>
          <p:grpSp>
            <p:nvGrpSpPr>
              <p:cNvPr id="397" name="368 Grupo"/>
              <p:cNvGrpSpPr/>
              <p:nvPr/>
            </p:nvGrpSpPr>
            <p:grpSpPr>
              <a:xfrm>
                <a:off x="4523994" y="4401108"/>
                <a:ext cx="492802" cy="454426"/>
                <a:chOff x="3452990" y="2213689"/>
                <a:chExt cx="492802" cy="454426"/>
              </a:xfrm>
            </p:grpSpPr>
            <p:sp>
              <p:nvSpPr>
                <p:cNvPr id="406" name="3 Core"/>
                <p:cNvSpPr/>
                <p:nvPr/>
              </p:nvSpPr>
              <p:spPr>
                <a:xfrm rot="2592890">
                  <a:off x="3452990" y="250279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407" name="7 Private cache"/>
                <p:cNvSpPr/>
                <p:nvPr/>
              </p:nvSpPr>
              <p:spPr>
                <a:xfrm rot="2592890">
                  <a:off x="3551141" y="236434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408" name="7 Private cache"/>
                <p:cNvSpPr/>
                <p:nvPr/>
              </p:nvSpPr>
              <p:spPr>
                <a:xfrm rot="2592890">
                  <a:off x="3629487" y="221368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98" name="372 Grupo"/>
              <p:cNvGrpSpPr/>
              <p:nvPr/>
            </p:nvGrpSpPr>
            <p:grpSpPr>
              <a:xfrm>
                <a:off x="5665094" y="4417856"/>
                <a:ext cx="492802" cy="454426"/>
                <a:chOff x="3452990" y="2213689"/>
                <a:chExt cx="492802" cy="454426"/>
              </a:xfrm>
            </p:grpSpPr>
            <p:sp>
              <p:nvSpPr>
                <p:cNvPr id="403" name="3 Core"/>
                <p:cNvSpPr/>
                <p:nvPr/>
              </p:nvSpPr>
              <p:spPr>
                <a:xfrm rot="2592890">
                  <a:off x="3452990" y="250279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404" name="7 Private cache"/>
                <p:cNvSpPr/>
                <p:nvPr/>
              </p:nvSpPr>
              <p:spPr>
                <a:xfrm rot="2592890">
                  <a:off x="3551141" y="236434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405" name="7 Private cache"/>
                <p:cNvSpPr/>
                <p:nvPr/>
              </p:nvSpPr>
              <p:spPr>
                <a:xfrm rot="2592890">
                  <a:off x="3629487" y="221368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nvGrpSpPr>
              <p:cNvPr id="399" name="376 Grupo"/>
              <p:cNvGrpSpPr/>
              <p:nvPr/>
            </p:nvGrpSpPr>
            <p:grpSpPr>
              <a:xfrm>
                <a:off x="6785234" y="4406808"/>
                <a:ext cx="492802" cy="454426"/>
                <a:chOff x="3452990" y="2213689"/>
                <a:chExt cx="492802" cy="454426"/>
              </a:xfrm>
            </p:grpSpPr>
            <p:sp>
              <p:nvSpPr>
                <p:cNvPr id="400" name="3 Core"/>
                <p:cNvSpPr/>
                <p:nvPr/>
              </p:nvSpPr>
              <p:spPr>
                <a:xfrm rot="2592890">
                  <a:off x="3452990" y="2502797"/>
                  <a:ext cx="159597" cy="165318"/>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900" b="1" dirty="0" smtClean="0">
                      <a:solidFill>
                        <a:schemeClr val="accent6">
                          <a:lumMod val="75000"/>
                        </a:schemeClr>
                      </a:solidFill>
                    </a:rPr>
                    <a:t>C</a:t>
                  </a:r>
                  <a:endParaRPr lang="en-US" sz="900" b="1" dirty="0">
                    <a:solidFill>
                      <a:schemeClr val="accent6">
                        <a:lumMod val="75000"/>
                      </a:schemeClr>
                    </a:solidFill>
                  </a:endParaRPr>
                </a:p>
              </p:txBody>
            </p:sp>
            <p:sp>
              <p:nvSpPr>
                <p:cNvPr id="401" name="7 Private cache"/>
                <p:cNvSpPr/>
                <p:nvPr/>
              </p:nvSpPr>
              <p:spPr>
                <a:xfrm rot="2592890">
                  <a:off x="3551141" y="2364345"/>
                  <a:ext cx="191246" cy="193199"/>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800" b="1" dirty="0" smtClean="0">
                      <a:solidFill>
                        <a:schemeClr val="accent5">
                          <a:lumMod val="75000"/>
                        </a:schemeClr>
                      </a:solidFill>
                    </a:rPr>
                    <a:t>$1</a:t>
                  </a:r>
                  <a:endParaRPr lang="en-US" sz="1050" b="1" dirty="0" smtClean="0">
                    <a:solidFill>
                      <a:schemeClr val="accent5">
                        <a:lumMod val="75000"/>
                      </a:schemeClr>
                    </a:solidFill>
                  </a:endParaRPr>
                </a:p>
              </p:txBody>
            </p:sp>
            <p:sp>
              <p:nvSpPr>
                <p:cNvPr id="402" name="7 Private cache"/>
                <p:cNvSpPr/>
                <p:nvPr/>
              </p:nvSpPr>
              <p:spPr>
                <a:xfrm rot="2592890">
                  <a:off x="3629487" y="2213689"/>
                  <a:ext cx="316305" cy="202493"/>
                </a:xfrm>
                <a:prstGeom prst="round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US" sz="900" b="1" dirty="0" smtClean="0">
                      <a:solidFill>
                        <a:schemeClr val="accent5">
                          <a:lumMod val="75000"/>
                        </a:schemeClr>
                      </a:solidFill>
                    </a:rPr>
                    <a:t>$2</a:t>
                  </a:r>
                  <a:endParaRPr lang="en-US" sz="900" b="1" dirty="0">
                    <a:solidFill>
                      <a:schemeClr val="accent5">
                        <a:lumMod val="75000"/>
                      </a:schemeClr>
                    </a:solidFill>
                  </a:endParaRPr>
                </a:p>
              </p:txBody>
            </p:sp>
          </p:grpSp>
        </p:grpSp>
        <p:cxnSp>
          <p:nvCxnSpPr>
            <p:cNvPr id="412" name="411 Conector recto"/>
            <p:cNvCxnSpPr>
              <a:stCxn id="69" idx="4"/>
              <a:endCxn id="329" idx="0"/>
            </p:cNvCxnSpPr>
            <p:nvPr/>
          </p:nvCxnSpPr>
          <p:spPr>
            <a:xfrm>
              <a:off x="5526720" y="2237746"/>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5" name="414 Conector recto"/>
            <p:cNvCxnSpPr>
              <a:stCxn id="305" idx="4"/>
              <a:endCxn id="339" idx="0"/>
            </p:cNvCxnSpPr>
            <p:nvPr/>
          </p:nvCxnSpPr>
          <p:spPr>
            <a:xfrm>
              <a:off x="6630843" y="2237746"/>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8" name="417 Conector recto"/>
            <p:cNvCxnSpPr>
              <a:stCxn id="329" idx="4"/>
              <a:endCxn id="356" idx="0"/>
            </p:cNvCxnSpPr>
            <p:nvPr/>
          </p:nvCxnSpPr>
          <p:spPr>
            <a:xfrm>
              <a:off x="5526720" y="3365871"/>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1" name="420 Conector recto"/>
            <p:cNvCxnSpPr>
              <a:stCxn id="356" idx="4"/>
              <a:endCxn id="387" idx="0"/>
            </p:cNvCxnSpPr>
            <p:nvPr/>
          </p:nvCxnSpPr>
          <p:spPr>
            <a:xfrm>
              <a:off x="5526720" y="4493996"/>
              <a:ext cx="0" cy="91210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5" name="424 Conector recto"/>
            <p:cNvCxnSpPr>
              <a:stCxn id="366" idx="4"/>
              <a:endCxn id="394" idx="0"/>
            </p:cNvCxnSpPr>
            <p:nvPr/>
          </p:nvCxnSpPr>
          <p:spPr>
            <a:xfrm>
              <a:off x="6630843" y="4493996"/>
              <a:ext cx="0" cy="91210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8" name="427 Conector recto"/>
            <p:cNvCxnSpPr>
              <a:stCxn id="367" idx="4"/>
              <a:endCxn id="395" idx="0"/>
            </p:cNvCxnSpPr>
            <p:nvPr/>
          </p:nvCxnSpPr>
          <p:spPr>
            <a:xfrm>
              <a:off x="7734966" y="4493996"/>
              <a:ext cx="0" cy="91210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1" name="430 Conector recto"/>
            <p:cNvCxnSpPr>
              <a:stCxn id="368" idx="4"/>
              <a:endCxn id="396" idx="0"/>
            </p:cNvCxnSpPr>
            <p:nvPr/>
          </p:nvCxnSpPr>
          <p:spPr>
            <a:xfrm>
              <a:off x="8839088" y="4493996"/>
              <a:ext cx="0" cy="91210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4" name="433 Conector recto"/>
            <p:cNvCxnSpPr>
              <a:stCxn id="339" idx="4"/>
              <a:endCxn id="366" idx="0"/>
            </p:cNvCxnSpPr>
            <p:nvPr/>
          </p:nvCxnSpPr>
          <p:spPr>
            <a:xfrm>
              <a:off x="6630843" y="3365871"/>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7" name="436 Conector recto"/>
            <p:cNvCxnSpPr>
              <a:stCxn id="340" idx="4"/>
              <a:endCxn id="367" idx="0"/>
            </p:cNvCxnSpPr>
            <p:nvPr/>
          </p:nvCxnSpPr>
          <p:spPr>
            <a:xfrm>
              <a:off x="7734966" y="3365871"/>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0" name="439 Conector recto"/>
            <p:cNvCxnSpPr>
              <a:stCxn id="341" idx="4"/>
              <a:endCxn id="368" idx="0"/>
            </p:cNvCxnSpPr>
            <p:nvPr/>
          </p:nvCxnSpPr>
          <p:spPr>
            <a:xfrm>
              <a:off x="8839088" y="3365871"/>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3" name="442 Conector recto"/>
            <p:cNvCxnSpPr>
              <a:stCxn id="306" idx="4"/>
              <a:endCxn id="340" idx="0"/>
            </p:cNvCxnSpPr>
            <p:nvPr/>
          </p:nvCxnSpPr>
          <p:spPr>
            <a:xfrm>
              <a:off x="7734966" y="2237746"/>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6" name="445 Conector recto"/>
            <p:cNvCxnSpPr>
              <a:stCxn id="307" idx="4"/>
              <a:endCxn id="341" idx="0"/>
            </p:cNvCxnSpPr>
            <p:nvPr/>
          </p:nvCxnSpPr>
          <p:spPr>
            <a:xfrm>
              <a:off x="8839088" y="2237746"/>
              <a:ext cx="0" cy="9121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2" name="451 Conector recto"/>
            <p:cNvCxnSpPr>
              <a:stCxn id="18" idx="0"/>
              <a:endCxn id="69" idx="3"/>
            </p:cNvCxnSpPr>
            <p:nvPr/>
          </p:nvCxnSpPr>
          <p:spPr>
            <a:xfrm flipV="1">
              <a:off x="5375758" y="2206110"/>
              <a:ext cx="74586" cy="53930"/>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8" name="457 Conector recto"/>
            <p:cNvCxnSpPr>
              <a:stCxn id="329" idx="3"/>
              <a:endCxn id="333" idx="0"/>
            </p:cNvCxnSpPr>
            <p:nvPr/>
          </p:nvCxnSpPr>
          <p:spPr>
            <a:xfrm flipH="1">
              <a:off x="5384142" y="3334235"/>
              <a:ext cx="66202" cy="62711"/>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1" name="460 Conector recto"/>
            <p:cNvCxnSpPr>
              <a:stCxn id="360" idx="0"/>
              <a:endCxn id="356" idx="3"/>
            </p:cNvCxnSpPr>
            <p:nvPr/>
          </p:nvCxnSpPr>
          <p:spPr>
            <a:xfrm flipV="1">
              <a:off x="5382694" y="4462360"/>
              <a:ext cx="67650" cy="57148"/>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73" name="472 Conector recto"/>
            <p:cNvCxnSpPr>
              <a:stCxn id="387" idx="3"/>
              <a:endCxn id="411" idx="0"/>
            </p:cNvCxnSpPr>
            <p:nvPr/>
          </p:nvCxnSpPr>
          <p:spPr>
            <a:xfrm flipH="1">
              <a:off x="5401158" y="5590486"/>
              <a:ext cx="49186" cy="57279"/>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77" name="476 Conector recto"/>
            <p:cNvCxnSpPr>
              <a:stCxn id="339" idx="3"/>
              <a:endCxn id="345" idx="0"/>
            </p:cNvCxnSpPr>
            <p:nvPr/>
          </p:nvCxnSpPr>
          <p:spPr>
            <a:xfrm flipH="1">
              <a:off x="6470757" y="3334235"/>
              <a:ext cx="83710" cy="5909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0" name="479 Conector recto"/>
            <p:cNvCxnSpPr>
              <a:stCxn id="305" idx="3"/>
              <a:endCxn id="318" idx="0"/>
            </p:cNvCxnSpPr>
            <p:nvPr/>
          </p:nvCxnSpPr>
          <p:spPr>
            <a:xfrm flipH="1">
              <a:off x="6470757" y="2206110"/>
              <a:ext cx="83710" cy="5909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1" name="480 Conector recto"/>
            <p:cNvCxnSpPr>
              <a:stCxn id="366" idx="3"/>
              <a:endCxn id="372" idx="0"/>
            </p:cNvCxnSpPr>
            <p:nvPr/>
          </p:nvCxnSpPr>
          <p:spPr>
            <a:xfrm flipH="1">
              <a:off x="6470757" y="4462360"/>
              <a:ext cx="83710" cy="5909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2" name="481 Conector recto"/>
            <p:cNvCxnSpPr>
              <a:stCxn id="394" idx="3"/>
              <a:endCxn id="408" idx="0"/>
            </p:cNvCxnSpPr>
            <p:nvPr/>
          </p:nvCxnSpPr>
          <p:spPr>
            <a:xfrm flipH="1">
              <a:off x="6470757" y="5590486"/>
              <a:ext cx="83710" cy="5909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9" name="488 Conector recto"/>
            <p:cNvCxnSpPr>
              <a:stCxn id="306" idx="3"/>
              <a:endCxn id="322" idx="0"/>
            </p:cNvCxnSpPr>
            <p:nvPr/>
          </p:nvCxnSpPr>
          <p:spPr>
            <a:xfrm flipH="1">
              <a:off x="7544830" y="2206110"/>
              <a:ext cx="113760" cy="67919"/>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0" name="489 Conector recto"/>
            <p:cNvCxnSpPr>
              <a:stCxn id="340" idx="3"/>
              <a:endCxn id="349" idx="0"/>
            </p:cNvCxnSpPr>
            <p:nvPr/>
          </p:nvCxnSpPr>
          <p:spPr>
            <a:xfrm flipH="1">
              <a:off x="7544832" y="3334235"/>
              <a:ext cx="113758" cy="91923"/>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1" name="490 Conector recto"/>
            <p:cNvCxnSpPr>
              <a:stCxn id="307" idx="3"/>
              <a:endCxn id="326" idx="0"/>
            </p:cNvCxnSpPr>
            <p:nvPr/>
          </p:nvCxnSpPr>
          <p:spPr>
            <a:xfrm flipH="1">
              <a:off x="8674847" y="2206110"/>
              <a:ext cx="87865" cy="7114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2" name="491 Conector recto"/>
            <p:cNvCxnSpPr>
              <a:stCxn id="341" idx="3"/>
              <a:endCxn id="353" idx="0"/>
            </p:cNvCxnSpPr>
            <p:nvPr/>
          </p:nvCxnSpPr>
          <p:spPr>
            <a:xfrm flipH="1">
              <a:off x="8688816" y="3334235"/>
              <a:ext cx="73896" cy="8765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1" name="500 Conector recto"/>
            <p:cNvCxnSpPr>
              <a:stCxn id="367" idx="3"/>
              <a:endCxn id="376" idx="0"/>
            </p:cNvCxnSpPr>
            <p:nvPr/>
          </p:nvCxnSpPr>
          <p:spPr>
            <a:xfrm flipH="1">
              <a:off x="7552450" y="4462360"/>
              <a:ext cx="106140" cy="66779"/>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2" name="501 Conector recto"/>
            <p:cNvCxnSpPr>
              <a:stCxn id="396" idx="3"/>
              <a:endCxn id="402" idx="0"/>
            </p:cNvCxnSpPr>
            <p:nvPr/>
          </p:nvCxnSpPr>
          <p:spPr>
            <a:xfrm flipH="1">
              <a:off x="8731997" y="5590486"/>
              <a:ext cx="30715" cy="64795"/>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3" name="502 Conector recto"/>
            <p:cNvCxnSpPr>
              <a:stCxn id="368" idx="3"/>
              <a:endCxn id="380" idx="0"/>
            </p:cNvCxnSpPr>
            <p:nvPr/>
          </p:nvCxnSpPr>
          <p:spPr>
            <a:xfrm flipH="1">
              <a:off x="8690525" y="4462360"/>
              <a:ext cx="72187" cy="80051"/>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6" name="505 Conector recto"/>
            <p:cNvCxnSpPr>
              <a:stCxn id="405" idx="0"/>
              <a:endCxn id="395" idx="3"/>
            </p:cNvCxnSpPr>
            <p:nvPr/>
          </p:nvCxnSpPr>
          <p:spPr>
            <a:xfrm flipV="1">
              <a:off x="7611857" y="5590486"/>
              <a:ext cx="46733" cy="75843"/>
            </a:xfrm>
            <a:prstGeom prst="line">
              <a:avLst/>
            </a:prstGeom>
            <a:ln w="190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13" name="212 Grupo LLCache Banks"/>
            <p:cNvGrpSpPr/>
            <p:nvPr/>
          </p:nvGrpSpPr>
          <p:grpSpPr>
            <a:xfrm>
              <a:off x="4927124" y="1747321"/>
              <a:ext cx="3810432" cy="3662908"/>
              <a:chOff x="4927124" y="1747321"/>
              <a:chExt cx="3810432" cy="3662908"/>
            </a:xfrm>
          </p:grpSpPr>
          <p:grpSp>
            <p:nvGrpSpPr>
              <p:cNvPr id="167" name="166 Grupo 0"/>
              <p:cNvGrpSpPr/>
              <p:nvPr/>
            </p:nvGrpSpPr>
            <p:grpSpPr>
              <a:xfrm>
                <a:off x="4931668" y="1747321"/>
                <a:ext cx="504056" cy="288032"/>
                <a:chOff x="4931668" y="1733649"/>
                <a:chExt cx="504056" cy="288032"/>
              </a:xfrm>
            </p:grpSpPr>
            <p:sp>
              <p:nvSpPr>
                <p:cNvPr id="166"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100" b="1" dirty="0" smtClean="0">
                      <a:solidFill>
                        <a:schemeClr val="accent4">
                          <a:lumMod val="75000"/>
                        </a:schemeClr>
                      </a:solidFill>
                    </a:rPr>
                    <a:t>LLC0</a:t>
                  </a:r>
                  <a:endParaRPr lang="en-US" sz="1200" b="1" dirty="0">
                    <a:solidFill>
                      <a:schemeClr val="accent4">
                        <a:lumMod val="75000"/>
                      </a:schemeClr>
                    </a:solidFill>
                  </a:endParaRPr>
                </a:p>
              </p:txBody>
            </p:sp>
            <p:sp>
              <p:nvSpPr>
                <p:cNvPr id="164"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050" b="1" dirty="0" smtClean="0">
                      <a:solidFill>
                        <a:schemeClr val="accent4">
                          <a:lumMod val="75000"/>
                        </a:schemeClr>
                      </a:solidFill>
                    </a:rPr>
                    <a:t>Flask</a:t>
                  </a:r>
                  <a:endParaRPr lang="en-US" sz="1100" b="1" dirty="0">
                    <a:solidFill>
                      <a:schemeClr val="accent4">
                        <a:lumMod val="75000"/>
                      </a:schemeClr>
                    </a:solidFill>
                  </a:endParaRPr>
                </a:p>
              </p:txBody>
            </p:sp>
          </p:grpSp>
          <p:grpSp>
            <p:nvGrpSpPr>
              <p:cNvPr id="168" name="167 Grupo 1"/>
              <p:cNvGrpSpPr/>
              <p:nvPr/>
            </p:nvGrpSpPr>
            <p:grpSpPr>
              <a:xfrm>
                <a:off x="6030868" y="1747321"/>
                <a:ext cx="504056" cy="288032"/>
                <a:chOff x="4931668" y="1733649"/>
                <a:chExt cx="504056" cy="288032"/>
              </a:xfrm>
            </p:grpSpPr>
            <p:sp>
              <p:nvSpPr>
                <p:cNvPr id="169"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100" b="1" dirty="0" smtClean="0">
                      <a:solidFill>
                        <a:schemeClr val="accent4">
                          <a:lumMod val="75000"/>
                        </a:schemeClr>
                      </a:solidFill>
                    </a:rPr>
                    <a:t>LLC1</a:t>
                  </a:r>
                  <a:endParaRPr lang="en-US" sz="1200" b="1" dirty="0">
                    <a:solidFill>
                      <a:schemeClr val="accent4">
                        <a:lumMod val="75000"/>
                      </a:schemeClr>
                    </a:solidFill>
                  </a:endParaRPr>
                </a:p>
              </p:txBody>
            </p:sp>
            <p:sp>
              <p:nvSpPr>
                <p:cNvPr id="170"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71" name="170 Grupo 2"/>
              <p:cNvGrpSpPr/>
              <p:nvPr/>
            </p:nvGrpSpPr>
            <p:grpSpPr>
              <a:xfrm>
                <a:off x="7131988" y="1747321"/>
                <a:ext cx="504056" cy="288032"/>
                <a:chOff x="4931668" y="1733649"/>
                <a:chExt cx="504056" cy="288032"/>
              </a:xfrm>
            </p:grpSpPr>
            <p:sp>
              <p:nvSpPr>
                <p:cNvPr id="172"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LLC2</a:t>
                  </a:r>
                  <a:endParaRPr lang="en-US" sz="1400" b="1" dirty="0">
                    <a:solidFill>
                      <a:schemeClr val="accent4">
                        <a:lumMod val="75000"/>
                      </a:schemeClr>
                    </a:solidFill>
                  </a:endParaRPr>
                </a:p>
              </p:txBody>
            </p:sp>
            <p:sp>
              <p:nvSpPr>
                <p:cNvPr id="173"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74" name="173 Grupo 3"/>
              <p:cNvGrpSpPr/>
              <p:nvPr/>
            </p:nvGrpSpPr>
            <p:grpSpPr>
              <a:xfrm>
                <a:off x="8228504" y="1747321"/>
                <a:ext cx="504056" cy="288032"/>
                <a:chOff x="4931668" y="1733649"/>
                <a:chExt cx="504056" cy="288032"/>
              </a:xfrm>
            </p:grpSpPr>
            <p:sp>
              <p:nvSpPr>
                <p:cNvPr id="175"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LLC3</a:t>
                  </a:r>
                  <a:endParaRPr lang="en-US" sz="1400" b="1" dirty="0">
                    <a:solidFill>
                      <a:schemeClr val="accent4">
                        <a:lumMod val="75000"/>
                      </a:schemeClr>
                    </a:solidFill>
                  </a:endParaRPr>
                </a:p>
              </p:txBody>
            </p:sp>
            <p:sp>
              <p:nvSpPr>
                <p:cNvPr id="176"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77" name="176 Grupo 4"/>
              <p:cNvGrpSpPr/>
              <p:nvPr/>
            </p:nvGrpSpPr>
            <p:grpSpPr>
              <a:xfrm>
                <a:off x="4936664" y="2855629"/>
                <a:ext cx="504056" cy="288032"/>
                <a:chOff x="4931668" y="1733649"/>
                <a:chExt cx="504056" cy="288032"/>
              </a:xfrm>
            </p:grpSpPr>
            <p:sp>
              <p:nvSpPr>
                <p:cNvPr id="178"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LLC4</a:t>
                  </a:r>
                  <a:endParaRPr lang="en-US" sz="1400" b="1" dirty="0">
                    <a:solidFill>
                      <a:schemeClr val="accent4">
                        <a:lumMod val="75000"/>
                      </a:schemeClr>
                    </a:solidFill>
                  </a:endParaRPr>
                </a:p>
              </p:txBody>
            </p:sp>
            <p:sp>
              <p:nvSpPr>
                <p:cNvPr id="179"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80" name="167 Grupo 5"/>
              <p:cNvGrpSpPr/>
              <p:nvPr/>
            </p:nvGrpSpPr>
            <p:grpSpPr>
              <a:xfrm>
                <a:off x="6035864" y="2855629"/>
                <a:ext cx="504056" cy="288032"/>
                <a:chOff x="4931668" y="1733649"/>
                <a:chExt cx="504056" cy="288032"/>
              </a:xfrm>
            </p:grpSpPr>
            <p:sp>
              <p:nvSpPr>
                <p:cNvPr id="181"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LLC5</a:t>
                  </a:r>
                  <a:endParaRPr lang="en-US" sz="1400" b="1" dirty="0">
                    <a:solidFill>
                      <a:schemeClr val="accent4">
                        <a:lumMod val="75000"/>
                      </a:schemeClr>
                    </a:solidFill>
                  </a:endParaRPr>
                </a:p>
              </p:txBody>
            </p:sp>
            <p:sp>
              <p:nvSpPr>
                <p:cNvPr id="182"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83" name="170 Grupo 6"/>
              <p:cNvGrpSpPr/>
              <p:nvPr/>
            </p:nvGrpSpPr>
            <p:grpSpPr>
              <a:xfrm>
                <a:off x="7136984" y="2855629"/>
                <a:ext cx="504056" cy="288032"/>
                <a:chOff x="4931668" y="1733649"/>
                <a:chExt cx="504056" cy="288032"/>
              </a:xfrm>
            </p:grpSpPr>
            <p:sp>
              <p:nvSpPr>
                <p:cNvPr id="184"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LLC6</a:t>
                  </a:r>
                  <a:endParaRPr lang="en-US" sz="1400" b="1" dirty="0">
                    <a:solidFill>
                      <a:schemeClr val="accent4">
                        <a:lumMod val="75000"/>
                      </a:schemeClr>
                    </a:solidFill>
                  </a:endParaRPr>
                </a:p>
              </p:txBody>
            </p:sp>
            <p:sp>
              <p:nvSpPr>
                <p:cNvPr id="185"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86" name="173 Grupo 7"/>
              <p:cNvGrpSpPr/>
              <p:nvPr/>
            </p:nvGrpSpPr>
            <p:grpSpPr>
              <a:xfrm>
                <a:off x="8233500" y="2855629"/>
                <a:ext cx="504056" cy="288032"/>
                <a:chOff x="4931668" y="1733649"/>
                <a:chExt cx="504056" cy="288032"/>
              </a:xfrm>
            </p:grpSpPr>
            <p:sp>
              <p:nvSpPr>
                <p:cNvPr id="187"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LLC7</a:t>
                  </a:r>
                  <a:endParaRPr lang="en-US" sz="1400" b="1" dirty="0">
                    <a:solidFill>
                      <a:schemeClr val="accent4">
                        <a:lumMod val="75000"/>
                      </a:schemeClr>
                    </a:solidFill>
                  </a:endParaRPr>
                </a:p>
              </p:txBody>
            </p:sp>
            <p:sp>
              <p:nvSpPr>
                <p:cNvPr id="188"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89" name="188 Grupo 8"/>
              <p:cNvGrpSpPr/>
              <p:nvPr/>
            </p:nvGrpSpPr>
            <p:grpSpPr>
              <a:xfrm>
                <a:off x="4933236" y="3994437"/>
                <a:ext cx="504056" cy="288032"/>
                <a:chOff x="4931668" y="1733649"/>
                <a:chExt cx="504056" cy="288032"/>
              </a:xfrm>
            </p:grpSpPr>
            <p:sp>
              <p:nvSpPr>
                <p:cNvPr id="190"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LLC8</a:t>
                  </a:r>
                  <a:endParaRPr lang="en-US" sz="1400" b="1" dirty="0">
                    <a:solidFill>
                      <a:schemeClr val="accent4">
                        <a:lumMod val="75000"/>
                      </a:schemeClr>
                    </a:solidFill>
                  </a:endParaRPr>
                </a:p>
              </p:txBody>
            </p:sp>
            <p:sp>
              <p:nvSpPr>
                <p:cNvPr id="191"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92" name="167 Grupo 9"/>
              <p:cNvGrpSpPr/>
              <p:nvPr/>
            </p:nvGrpSpPr>
            <p:grpSpPr>
              <a:xfrm>
                <a:off x="6032436" y="3994437"/>
                <a:ext cx="504056" cy="288032"/>
                <a:chOff x="4931668" y="1733649"/>
                <a:chExt cx="504056" cy="288032"/>
              </a:xfrm>
            </p:grpSpPr>
            <p:sp>
              <p:nvSpPr>
                <p:cNvPr id="193"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smtClean="0">
                      <a:solidFill>
                        <a:schemeClr val="accent4">
                          <a:lumMod val="75000"/>
                        </a:schemeClr>
                      </a:solidFill>
                    </a:rPr>
                    <a:t>LLC9</a:t>
                  </a:r>
                  <a:endParaRPr lang="en-US" sz="1400" b="1" dirty="0">
                    <a:solidFill>
                      <a:schemeClr val="accent4">
                        <a:lumMod val="75000"/>
                      </a:schemeClr>
                    </a:solidFill>
                  </a:endParaRPr>
                </a:p>
              </p:txBody>
            </p:sp>
            <p:sp>
              <p:nvSpPr>
                <p:cNvPr id="194"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95" name="170 Grupo 10"/>
              <p:cNvGrpSpPr/>
              <p:nvPr/>
            </p:nvGrpSpPr>
            <p:grpSpPr>
              <a:xfrm>
                <a:off x="7133556" y="3994437"/>
                <a:ext cx="504056" cy="288032"/>
                <a:chOff x="4931668" y="1733649"/>
                <a:chExt cx="504056" cy="288032"/>
              </a:xfrm>
            </p:grpSpPr>
            <p:sp>
              <p:nvSpPr>
                <p:cNvPr id="196"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050" b="1" dirty="0" smtClean="0">
                      <a:solidFill>
                        <a:schemeClr val="accent4">
                          <a:lumMod val="75000"/>
                        </a:schemeClr>
                      </a:solidFill>
                    </a:rPr>
                    <a:t>LLC10</a:t>
                  </a:r>
                  <a:endParaRPr lang="en-US" sz="1100" b="1" dirty="0">
                    <a:solidFill>
                      <a:schemeClr val="accent4">
                        <a:lumMod val="75000"/>
                      </a:schemeClr>
                    </a:solidFill>
                  </a:endParaRPr>
                </a:p>
              </p:txBody>
            </p:sp>
            <p:sp>
              <p:nvSpPr>
                <p:cNvPr id="197"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198" name="173 Grupo 11"/>
              <p:cNvGrpSpPr/>
              <p:nvPr/>
            </p:nvGrpSpPr>
            <p:grpSpPr>
              <a:xfrm>
                <a:off x="8230072" y="3994437"/>
                <a:ext cx="504056" cy="288032"/>
                <a:chOff x="4931668" y="1733649"/>
                <a:chExt cx="504056" cy="288032"/>
              </a:xfrm>
            </p:grpSpPr>
            <p:sp>
              <p:nvSpPr>
                <p:cNvPr id="199"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050" b="1" dirty="0" smtClean="0">
                      <a:solidFill>
                        <a:schemeClr val="accent4">
                          <a:lumMod val="75000"/>
                        </a:schemeClr>
                      </a:solidFill>
                    </a:rPr>
                    <a:t>LLC11</a:t>
                  </a:r>
                  <a:endParaRPr lang="en-US" sz="1100" b="1" dirty="0">
                    <a:solidFill>
                      <a:schemeClr val="accent4">
                        <a:lumMod val="75000"/>
                      </a:schemeClr>
                    </a:solidFill>
                  </a:endParaRPr>
                </a:p>
              </p:txBody>
            </p:sp>
            <p:sp>
              <p:nvSpPr>
                <p:cNvPr id="200"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201" name="200 Grupo 12"/>
              <p:cNvGrpSpPr/>
              <p:nvPr/>
            </p:nvGrpSpPr>
            <p:grpSpPr>
              <a:xfrm>
                <a:off x="4927124" y="5122197"/>
                <a:ext cx="504056" cy="288032"/>
                <a:chOff x="4931668" y="1733649"/>
                <a:chExt cx="504056" cy="288032"/>
              </a:xfrm>
            </p:grpSpPr>
            <p:sp>
              <p:nvSpPr>
                <p:cNvPr id="202"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050" b="1" dirty="0" smtClean="0">
                      <a:solidFill>
                        <a:schemeClr val="accent4">
                          <a:lumMod val="75000"/>
                        </a:schemeClr>
                      </a:solidFill>
                    </a:rPr>
                    <a:t>LLC12</a:t>
                  </a:r>
                  <a:endParaRPr lang="en-US" sz="1100" b="1" dirty="0">
                    <a:solidFill>
                      <a:schemeClr val="accent4">
                        <a:lumMod val="75000"/>
                      </a:schemeClr>
                    </a:solidFill>
                  </a:endParaRPr>
                </a:p>
              </p:txBody>
            </p:sp>
            <p:sp>
              <p:nvSpPr>
                <p:cNvPr id="203"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204" name="167 Grupo 13"/>
              <p:cNvGrpSpPr/>
              <p:nvPr/>
            </p:nvGrpSpPr>
            <p:grpSpPr>
              <a:xfrm>
                <a:off x="6026324" y="5122197"/>
                <a:ext cx="504056" cy="288032"/>
                <a:chOff x="4931668" y="1733649"/>
                <a:chExt cx="504056" cy="288032"/>
              </a:xfrm>
            </p:grpSpPr>
            <p:sp>
              <p:nvSpPr>
                <p:cNvPr id="205"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050" b="1" dirty="0" smtClean="0">
                      <a:solidFill>
                        <a:schemeClr val="accent4">
                          <a:lumMod val="75000"/>
                        </a:schemeClr>
                      </a:solidFill>
                    </a:rPr>
                    <a:t>LLC13</a:t>
                  </a:r>
                  <a:endParaRPr lang="en-US" sz="1100" b="1" dirty="0">
                    <a:solidFill>
                      <a:schemeClr val="accent4">
                        <a:lumMod val="75000"/>
                      </a:schemeClr>
                    </a:solidFill>
                  </a:endParaRPr>
                </a:p>
              </p:txBody>
            </p:sp>
            <p:sp>
              <p:nvSpPr>
                <p:cNvPr id="206"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207" name="170 Grupo 14"/>
              <p:cNvGrpSpPr/>
              <p:nvPr/>
            </p:nvGrpSpPr>
            <p:grpSpPr>
              <a:xfrm>
                <a:off x="7127444" y="5122197"/>
                <a:ext cx="504056" cy="288032"/>
                <a:chOff x="4931668" y="1733649"/>
                <a:chExt cx="504056" cy="288032"/>
              </a:xfrm>
            </p:grpSpPr>
            <p:sp>
              <p:nvSpPr>
                <p:cNvPr id="208"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050" b="1" dirty="0" smtClean="0">
                      <a:solidFill>
                        <a:schemeClr val="accent4">
                          <a:lumMod val="75000"/>
                        </a:schemeClr>
                      </a:solidFill>
                    </a:rPr>
                    <a:t>LLC14</a:t>
                  </a:r>
                  <a:endParaRPr lang="en-US" sz="1100" b="1" dirty="0">
                    <a:solidFill>
                      <a:schemeClr val="accent4">
                        <a:lumMod val="75000"/>
                      </a:schemeClr>
                    </a:solidFill>
                  </a:endParaRPr>
                </a:p>
              </p:txBody>
            </p:sp>
            <p:sp>
              <p:nvSpPr>
                <p:cNvPr id="209"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nvGrpSpPr>
              <p:cNvPr id="210" name="173 Grupo 15"/>
              <p:cNvGrpSpPr/>
              <p:nvPr/>
            </p:nvGrpSpPr>
            <p:grpSpPr>
              <a:xfrm>
                <a:off x="8223960" y="5122197"/>
                <a:ext cx="504056" cy="288032"/>
                <a:chOff x="4931668" y="1733649"/>
                <a:chExt cx="504056" cy="288032"/>
              </a:xfrm>
            </p:grpSpPr>
            <p:sp>
              <p:nvSpPr>
                <p:cNvPr id="211" name="LLC0"/>
                <p:cNvSpPr/>
                <p:nvPr/>
              </p:nvSpPr>
              <p:spPr>
                <a:xfrm>
                  <a:off x="5075684" y="1733649"/>
                  <a:ext cx="360040"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050" b="1" dirty="0" smtClean="0">
                      <a:solidFill>
                        <a:schemeClr val="accent4">
                          <a:lumMod val="75000"/>
                        </a:schemeClr>
                      </a:solidFill>
                    </a:rPr>
                    <a:t>LLC15</a:t>
                  </a:r>
                  <a:endParaRPr lang="en-US" sz="1100" b="1" dirty="0">
                    <a:solidFill>
                      <a:schemeClr val="accent4">
                        <a:lumMod val="75000"/>
                      </a:schemeClr>
                    </a:solidFill>
                  </a:endParaRPr>
                </a:p>
              </p:txBody>
            </p:sp>
            <p:sp>
              <p:nvSpPr>
                <p:cNvPr id="212" name="Flask controller"/>
                <p:cNvSpPr/>
                <p:nvPr/>
              </p:nvSpPr>
              <p:spPr>
                <a:xfrm>
                  <a:off x="4931668" y="1733649"/>
                  <a:ext cx="139501" cy="288032"/>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sz="1200" b="1" dirty="0" smtClean="0">
                      <a:solidFill>
                        <a:schemeClr val="accent4">
                          <a:lumMod val="75000"/>
                        </a:schemeClr>
                      </a:solidFill>
                    </a:rPr>
                    <a:t>F</a:t>
                  </a:r>
                  <a:endParaRPr lang="en-US" sz="1400" b="1" dirty="0">
                    <a:solidFill>
                      <a:schemeClr val="accent4">
                        <a:lumMod val="75000"/>
                      </a:schemeClr>
                    </a:solidFill>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cap="small" dirty="0" smtClean="0"/>
              <a:t>Flask</a:t>
            </a:r>
            <a:r>
              <a:rPr lang="en-US" dirty="0" smtClean="0"/>
              <a:t> Execution Time</a:t>
            </a:r>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dirty="0" smtClean="0"/>
              <a:t>Lucia G. Menezo</a:t>
            </a:r>
            <a:endParaRPr lang="en-US" dirty="0"/>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14</a:t>
            </a:fld>
            <a:endParaRPr lang="en-US" dirty="0"/>
          </a:p>
        </p:txBody>
      </p:sp>
      <p:graphicFrame>
        <p:nvGraphicFramePr>
          <p:cNvPr id="8" name="5 Gráfico"/>
          <p:cNvGraphicFramePr/>
          <p:nvPr/>
        </p:nvGraphicFramePr>
        <p:xfrm>
          <a:off x="61888" y="1340768"/>
          <a:ext cx="8892480" cy="4254152"/>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15 Grupo"/>
          <p:cNvGrpSpPr/>
          <p:nvPr/>
        </p:nvGrpSpPr>
        <p:grpSpPr>
          <a:xfrm>
            <a:off x="1907704" y="1634480"/>
            <a:ext cx="3248237" cy="373369"/>
            <a:chOff x="971600" y="5729219"/>
            <a:chExt cx="3248237" cy="373369"/>
          </a:xfrm>
        </p:grpSpPr>
        <p:sp>
          <p:nvSpPr>
            <p:cNvPr id="10" name="9 Rectángulo"/>
            <p:cNvSpPr/>
            <p:nvPr/>
          </p:nvSpPr>
          <p:spPr>
            <a:xfrm>
              <a:off x="971600" y="5805264"/>
              <a:ext cx="216024" cy="216024"/>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10 Rectángulo"/>
            <p:cNvSpPr/>
            <p:nvPr/>
          </p:nvSpPr>
          <p:spPr>
            <a:xfrm>
              <a:off x="2411760" y="5815846"/>
              <a:ext cx="216024" cy="216024"/>
            </a:xfrm>
            <a:prstGeom prst="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11 Rectángulo"/>
            <p:cNvSpPr/>
            <p:nvPr/>
          </p:nvSpPr>
          <p:spPr>
            <a:xfrm>
              <a:off x="3368114" y="5813891"/>
              <a:ext cx="216024" cy="216024"/>
            </a:xfrm>
            <a:prstGeom prst="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12 CuadroTexto"/>
            <p:cNvSpPr txBox="1"/>
            <p:nvPr/>
          </p:nvSpPr>
          <p:spPr>
            <a:xfrm>
              <a:off x="1174371" y="5729219"/>
              <a:ext cx="857222" cy="369332"/>
            </a:xfrm>
            <a:prstGeom prst="rect">
              <a:avLst/>
            </a:prstGeom>
            <a:noFill/>
          </p:spPr>
          <p:txBody>
            <a:bodyPr wrap="none" rtlCol="0">
              <a:spAutoFit/>
            </a:bodyPr>
            <a:lstStyle/>
            <a:p>
              <a:r>
                <a:rPr lang="en-US" dirty="0" smtClean="0"/>
                <a:t>TokenB</a:t>
              </a:r>
              <a:endParaRPr lang="en-US" dirty="0"/>
            </a:p>
          </p:txBody>
        </p:sp>
        <p:sp>
          <p:nvSpPr>
            <p:cNvPr id="14" name="13 CuadroTexto"/>
            <p:cNvSpPr txBox="1"/>
            <p:nvPr/>
          </p:nvSpPr>
          <p:spPr>
            <a:xfrm>
              <a:off x="2573117" y="5733256"/>
              <a:ext cx="460382" cy="369332"/>
            </a:xfrm>
            <a:prstGeom prst="rect">
              <a:avLst/>
            </a:prstGeom>
            <a:noFill/>
          </p:spPr>
          <p:txBody>
            <a:bodyPr wrap="none" rtlCol="0">
              <a:spAutoFit/>
            </a:bodyPr>
            <a:lstStyle/>
            <a:p>
              <a:r>
                <a:rPr lang="en-US" dirty="0" smtClean="0"/>
                <a:t>Dir</a:t>
              </a:r>
              <a:endParaRPr lang="en-US" dirty="0"/>
            </a:p>
          </p:txBody>
        </p:sp>
        <p:sp>
          <p:nvSpPr>
            <p:cNvPr id="15" name="14 CuadroTexto"/>
            <p:cNvSpPr txBox="1"/>
            <p:nvPr/>
          </p:nvSpPr>
          <p:spPr>
            <a:xfrm>
              <a:off x="3563888" y="5733256"/>
              <a:ext cx="655949" cy="369332"/>
            </a:xfrm>
            <a:prstGeom prst="rect">
              <a:avLst/>
            </a:prstGeom>
            <a:noFill/>
          </p:spPr>
          <p:txBody>
            <a:bodyPr wrap="none" rtlCol="0">
              <a:spAutoFit/>
            </a:bodyPr>
            <a:lstStyle/>
            <a:p>
              <a:r>
                <a:rPr lang="en-US" cap="small" dirty="0" smtClean="0"/>
                <a:t>Flask</a:t>
              </a:r>
              <a:endParaRPr lang="en-US" cap="small" dirty="0"/>
            </a:p>
          </p:txBody>
        </p:sp>
      </p:grpSp>
      <p:sp>
        <p:nvSpPr>
          <p:cNvPr id="17" name="16 CuadroTexto"/>
          <p:cNvSpPr txBox="1"/>
          <p:nvPr/>
        </p:nvSpPr>
        <p:spPr>
          <a:xfrm>
            <a:off x="3275856" y="1998557"/>
            <a:ext cx="3417602" cy="276999"/>
          </a:xfrm>
          <a:prstGeom prst="rect">
            <a:avLst/>
          </a:prstGeom>
          <a:noFill/>
        </p:spPr>
        <p:txBody>
          <a:bodyPr wrap="none" lIns="0" tIns="0" rIns="0" bIns="0" rtlCol="0">
            <a:spAutoFit/>
          </a:bodyPr>
          <a:lstStyle/>
          <a:p>
            <a:r>
              <a:rPr lang="en-US" dirty="0" smtClean="0"/>
              <a:t>(160% - 80% - 40% - 20% - 10% - 5%)</a:t>
            </a:r>
            <a:endParaRPr lang="en-US" dirty="0"/>
          </a:p>
        </p:txBody>
      </p:sp>
      <p:sp>
        <p:nvSpPr>
          <p:cNvPr id="18" name="17 CuadroTexto"/>
          <p:cNvSpPr txBox="1"/>
          <p:nvPr/>
        </p:nvSpPr>
        <p:spPr>
          <a:xfrm>
            <a:off x="1115616" y="5650215"/>
            <a:ext cx="4032448" cy="553998"/>
          </a:xfrm>
          <a:prstGeom prst="rect">
            <a:avLst/>
          </a:prstGeom>
          <a:noFill/>
        </p:spPr>
        <p:txBody>
          <a:bodyPr wrap="square" lIns="0" tIns="0" rIns="0" bIns="0" rtlCol="0">
            <a:spAutoFit/>
          </a:bodyPr>
          <a:lstStyle/>
          <a:p>
            <a:pPr>
              <a:buFont typeface="Arial" pitchFamily="34" charset="0"/>
              <a:buChar char="•"/>
            </a:pPr>
            <a:r>
              <a:rPr lang="en-US" dirty="0" smtClean="0"/>
              <a:t> Dir: 160%=8K entries; 5%=32 entries</a:t>
            </a:r>
          </a:p>
          <a:p>
            <a:pPr>
              <a:buFont typeface="Arial" pitchFamily="34" charset="0"/>
              <a:buChar char="•"/>
            </a:pPr>
            <a:r>
              <a:rPr lang="en-US" dirty="0" smtClean="0"/>
              <a:t> </a:t>
            </a:r>
            <a:r>
              <a:rPr lang="en-US" cap="small" dirty="0" smtClean="0"/>
              <a:t>Flask</a:t>
            </a:r>
            <a:r>
              <a:rPr lang="en-US" dirty="0" smtClean="0"/>
              <a:t>: 160%=4K entries;  5%=16 entries</a:t>
            </a:r>
            <a:endParaRPr lang="en-US" dirty="0"/>
          </a:p>
        </p:txBody>
      </p:sp>
      <p:sp>
        <p:nvSpPr>
          <p:cNvPr id="25" name="24 CuadroTexto"/>
          <p:cNvSpPr txBox="1"/>
          <p:nvPr/>
        </p:nvSpPr>
        <p:spPr>
          <a:xfrm>
            <a:off x="1115616" y="5301208"/>
            <a:ext cx="5904656" cy="276999"/>
          </a:xfrm>
          <a:prstGeom prst="rect">
            <a:avLst/>
          </a:prstGeom>
          <a:noFill/>
        </p:spPr>
        <p:txBody>
          <a:bodyPr wrap="square" lIns="0" tIns="0" rIns="0" bIns="0" rtlCol="0">
            <a:spAutoFit/>
          </a:bodyPr>
          <a:lstStyle/>
          <a:p>
            <a:r>
              <a:rPr lang="en-US" dirty="0" smtClean="0"/>
              <a:t>X%: space available to track X% of the private cache block tags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Analyzing On-Chip Traffic </a:t>
            </a:r>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15</a:t>
            </a:fld>
            <a:endParaRPr lang="en-US"/>
          </a:p>
        </p:txBody>
      </p:sp>
      <p:graphicFrame>
        <p:nvGraphicFramePr>
          <p:cNvPr id="7" name="4 Gráfico Static"/>
          <p:cNvGraphicFramePr/>
          <p:nvPr/>
        </p:nvGraphicFramePr>
        <p:xfrm>
          <a:off x="179512" y="1196752"/>
          <a:ext cx="8763272" cy="4680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4 Gráfico Adaptativo"/>
          <p:cNvGraphicFramePr>
            <a:graphicFrameLocks/>
          </p:cNvGraphicFramePr>
          <p:nvPr/>
        </p:nvGraphicFramePr>
        <p:xfrm>
          <a:off x="176743" y="1196752"/>
          <a:ext cx="8762400" cy="4680520"/>
        </p:xfrm>
        <a:graphic>
          <a:graphicData uri="http://schemas.openxmlformats.org/drawingml/2006/chart">
            <c:chart xmlns:c="http://schemas.openxmlformats.org/drawingml/2006/chart" xmlns:r="http://schemas.openxmlformats.org/officeDocument/2006/relationships" r:id="rId4"/>
          </a:graphicData>
        </a:graphic>
      </p:graphicFrame>
      <p:sp>
        <p:nvSpPr>
          <p:cNvPr id="9" name="8 Abrir llave"/>
          <p:cNvSpPr/>
          <p:nvPr/>
        </p:nvSpPr>
        <p:spPr>
          <a:xfrm rot="16200000">
            <a:off x="3095836" y="3815753"/>
            <a:ext cx="216024" cy="4320480"/>
          </a:xfrm>
          <a:prstGeom prst="leftBrace">
            <a:avLst>
              <a:gd name="adj1" fmla="val 44984"/>
              <a:gd name="adj2" fmla="val 50000"/>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9 Abrir llave"/>
          <p:cNvSpPr/>
          <p:nvPr/>
        </p:nvSpPr>
        <p:spPr>
          <a:xfrm rot="16200000">
            <a:off x="6732240" y="4571837"/>
            <a:ext cx="216023" cy="2808312"/>
          </a:xfrm>
          <a:prstGeom prst="leftBrace">
            <a:avLst>
              <a:gd name="adj1" fmla="val 44984"/>
              <a:gd name="adj2" fmla="val 50000"/>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10 CuadroTexto"/>
          <p:cNvSpPr txBox="1"/>
          <p:nvPr/>
        </p:nvSpPr>
        <p:spPr>
          <a:xfrm>
            <a:off x="2201601" y="6011996"/>
            <a:ext cx="2010359" cy="369332"/>
          </a:xfrm>
          <a:prstGeom prst="rect">
            <a:avLst/>
          </a:prstGeom>
          <a:noFill/>
        </p:spPr>
        <p:txBody>
          <a:bodyPr wrap="none" rtlCol="0">
            <a:spAutoFit/>
          </a:bodyPr>
          <a:lstStyle/>
          <a:p>
            <a:r>
              <a:rPr lang="en-US" dirty="0" smtClean="0"/>
              <a:t>-- directory ++ filter</a:t>
            </a:r>
            <a:endParaRPr lang="en-US" dirty="0"/>
          </a:p>
        </p:txBody>
      </p:sp>
      <p:sp>
        <p:nvSpPr>
          <p:cNvPr id="12" name="11 CuadroTexto"/>
          <p:cNvSpPr txBox="1"/>
          <p:nvPr/>
        </p:nvSpPr>
        <p:spPr>
          <a:xfrm>
            <a:off x="5796136" y="6011996"/>
            <a:ext cx="2010359" cy="369332"/>
          </a:xfrm>
          <a:prstGeom prst="rect">
            <a:avLst/>
          </a:prstGeom>
          <a:noFill/>
        </p:spPr>
        <p:txBody>
          <a:bodyPr wrap="none" rtlCol="0">
            <a:spAutoFit/>
          </a:bodyPr>
          <a:lstStyle/>
          <a:p>
            <a:r>
              <a:rPr lang="en-US" dirty="0" smtClean="0"/>
              <a:t>++ directory -- filter</a:t>
            </a:r>
            <a:endParaRPr lang="en-US" dirty="0"/>
          </a:p>
        </p:txBody>
      </p:sp>
      <p:grpSp>
        <p:nvGrpSpPr>
          <p:cNvPr id="40" name="39 Grupo"/>
          <p:cNvGrpSpPr/>
          <p:nvPr/>
        </p:nvGrpSpPr>
        <p:grpSpPr>
          <a:xfrm>
            <a:off x="8260556" y="4671177"/>
            <a:ext cx="647699" cy="658061"/>
            <a:chOff x="8260556" y="4671177"/>
            <a:chExt cx="647699" cy="558023"/>
          </a:xfrm>
        </p:grpSpPr>
        <p:sp>
          <p:nvSpPr>
            <p:cNvPr id="39" name="38 Rectángulo"/>
            <p:cNvSpPr/>
            <p:nvPr/>
          </p:nvSpPr>
          <p:spPr>
            <a:xfrm>
              <a:off x="8260556" y="4733925"/>
              <a:ext cx="647699" cy="495275"/>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34 CuadroTexto"/>
            <p:cNvSpPr txBox="1"/>
            <p:nvPr/>
          </p:nvSpPr>
          <p:spPr>
            <a:xfrm rot="16200000">
              <a:off x="8159010" y="4865934"/>
              <a:ext cx="365238" cy="138499"/>
            </a:xfrm>
            <a:prstGeom prst="rect">
              <a:avLst/>
            </a:prstGeom>
            <a:noFill/>
          </p:spPr>
          <p:txBody>
            <a:bodyPr wrap="square" lIns="0" tIns="0" rIns="0" bIns="0" rtlCol="0">
              <a:spAutoFit/>
            </a:bodyPr>
            <a:lstStyle/>
            <a:p>
              <a:r>
                <a:rPr lang="en-US" sz="900" dirty="0" smtClean="0"/>
                <a:t>TokenB</a:t>
              </a:r>
            </a:p>
          </p:txBody>
        </p:sp>
        <p:sp>
          <p:nvSpPr>
            <p:cNvPr id="36" name="35 CuadroTexto"/>
            <p:cNvSpPr txBox="1"/>
            <p:nvPr/>
          </p:nvSpPr>
          <p:spPr>
            <a:xfrm rot="16200000">
              <a:off x="8331767" y="4810754"/>
              <a:ext cx="254878" cy="138499"/>
            </a:xfrm>
            <a:prstGeom prst="rect">
              <a:avLst/>
            </a:prstGeom>
            <a:noFill/>
          </p:spPr>
          <p:txBody>
            <a:bodyPr wrap="none" lIns="0" tIns="0" rIns="0" bIns="0" rtlCol="0">
              <a:spAutoFit/>
            </a:bodyPr>
            <a:lstStyle/>
            <a:p>
              <a:r>
                <a:rPr lang="en-US" sz="900" dirty="0" smtClean="0"/>
                <a:t>160%</a:t>
              </a:r>
            </a:p>
          </p:txBody>
        </p:sp>
        <p:sp>
          <p:nvSpPr>
            <p:cNvPr id="37" name="36 CuadroTexto"/>
            <p:cNvSpPr txBox="1"/>
            <p:nvPr/>
          </p:nvSpPr>
          <p:spPr>
            <a:xfrm rot="16200000">
              <a:off x="8756777" y="4757505"/>
              <a:ext cx="139462" cy="138499"/>
            </a:xfrm>
            <a:prstGeom prst="rect">
              <a:avLst/>
            </a:prstGeom>
            <a:noFill/>
          </p:spPr>
          <p:txBody>
            <a:bodyPr wrap="none" lIns="0" tIns="0" rIns="0" bIns="0" rtlCol="0">
              <a:spAutoFit/>
            </a:bodyPr>
            <a:lstStyle/>
            <a:p>
              <a:r>
                <a:rPr lang="en-US" sz="900" dirty="0" smtClean="0"/>
                <a:t>5%</a:t>
              </a:r>
            </a:p>
          </p:txBody>
        </p:sp>
        <p:sp>
          <p:nvSpPr>
            <p:cNvPr id="38" name="37 CuadroTexto"/>
            <p:cNvSpPr txBox="1"/>
            <p:nvPr/>
          </p:nvSpPr>
          <p:spPr>
            <a:xfrm>
              <a:off x="8614092" y="4671177"/>
              <a:ext cx="141064" cy="246221"/>
            </a:xfrm>
            <a:prstGeom prst="rect">
              <a:avLst/>
            </a:prstGeom>
            <a:noFill/>
          </p:spPr>
          <p:txBody>
            <a:bodyPr wrap="square" lIns="0" tIns="0" rIns="0" bIns="0" rtlCol="0">
              <a:spAutoFit/>
            </a:bodyPr>
            <a:lstStyle/>
            <a:p>
              <a:r>
                <a:rPr lang="en-US" sz="1600" dirty="0" smtClean="0"/>
                <a:t>…</a:t>
              </a:r>
            </a:p>
          </p:txBody>
        </p:sp>
      </p:grpSp>
      <p:sp>
        <p:nvSpPr>
          <p:cNvPr id="41" name="1 CuadroTexto"/>
          <p:cNvSpPr txBox="1"/>
          <p:nvPr/>
        </p:nvSpPr>
        <p:spPr>
          <a:xfrm>
            <a:off x="2915816" y="1124744"/>
            <a:ext cx="3312368" cy="57606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3200" dirty="0" smtClean="0"/>
              <a:t>Adapting resources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fade">
                                      <p:cBhvr>
                                        <p:cTn id="26"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P spid="9" grpId="0" animBg="1"/>
      <p:bldP spid="10" grpId="0" animBg="1"/>
      <p:bldP spid="11" grpId="0"/>
      <p:bldP spid="12"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On-chip memory hierarchy EDP</a:t>
            </a:r>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16</a:t>
            </a:fld>
            <a:endParaRPr lang="en-US"/>
          </a:p>
        </p:txBody>
      </p:sp>
      <p:graphicFrame>
        <p:nvGraphicFramePr>
          <p:cNvPr id="9" name="6 Gráfico"/>
          <p:cNvGraphicFramePr>
            <a:graphicFrameLocks/>
          </p:cNvGraphicFramePr>
          <p:nvPr/>
        </p:nvGraphicFramePr>
        <p:xfrm>
          <a:off x="1" y="1484784"/>
          <a:ext cx="9144000" cy="4320480"/>
        </p:xfrm>
        <a:graphic>
          <a:graphicData uri="http://schemas.openxmlformats.org/drawingml/2006/chart">
            <c:chart xmlns:c="http://schemas.openxmlformats.org/drawingml/2006/chart" xmlns:r="http://schemas.openxmlformats.org/officeDocument/2006/relationships" r:id="rId4"/>
          </a:graphicData>
        </a:graphic>
      </p:graphicFrame>
      <p:sp>
        <p:nvSpPr>
          <p:cNvPr id="18" name="CuadroTexto 1"/>
          <p:cNvSpPr txBox="1"/>
          <p:nvPr/>
        </p:nvSpPr>
        <p:spPr>
          <a:xfrm rot="18534184">
            <a:off x="1189997" y="1610983"/>
            <a:ext cx="664037" cy="323517"/>
          </a:xfrm>
          <a:prstGeom prst="accentCallout2">
            <a:avLst>
              <a:gd name="adj1" fmla="val 51928"/>
              <a:gd name="adj2" fmla="val 6381"/>
              <a:gd name="adj3" fmla="val 53375"/>
              <a:gd name="adj4" fmla="val -4382"/>
              <a:gd name="adj5" fmla="val 287048"/>
              <a:gd name="adj6" fmla="val -218158"/>
            </a:avLst>
          </a:prstGeom>
          <a:ln>
            <a:solidFill>
              <a:sysClr val="windowText" lastClr="000000"/>
            </a:solidFill>
          </a:ln>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0" dirty="0"/>
              <a:t>TokenB</a:t>
            </a:r>
          </a:p>
        </p:txBody>
      </p:sp>
      <p:sp>
        <p:nvSpPr>
          <p:cNvPr id="20" name="CuadroTexto 1"/>
          <p:cNvSpPr txBox="1"/>
          <p:nvPr/>
        </p:nvSpPr>
        <p:spPr>
          <a:xfrm rot="18518724">
            <a:off x="1333304" y="1971392"/>
            <a:ext cx="664037" cy="323517"/>
          </a:xfrm>
          <a:prstGeom prst="accentCallout2">
            <a:avLst>
              <a:gd name="adj1" fmla="val 66310"/>
              <a:gd name="adj2" fmla="val 10057"/>
              <a:gd name="adj3" fmla="val 66310"/>
              <a:gd name="adj4" fmla="val 191"/>
              <a:gd name="adj5" fmla="val 195330"/>
              <a:gd name="adj6" fmla="val -186382"/>
            </a:avLst>
          </a:prstGeom>
          <a:ln>
            <a:solidFill>
              <a:sysClr val="windowText" lastClr="000000"/>
            </a:solidFill>
          </a:ln>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0" dirty="0"/>
              <a:t>Sparse</a:t>
            </a:r>
            <a:r>
              <a:rPr lang="en-US" sz="1600" b="0" baseline="0" dirty="0"/>
              <a:t> Dir (160</a:t>
            </a:r>
            <a:r>
              <a:rPr lang="en-US" sz="1600" b="0" dirty="0"/>
              <a:t>%)</a:t>
            </a:r>
          </a:p>
        </p:txBody>
      </p:sp>
      <p:sp>
        <p:nvSpPr>
          <p:cNvPr id="21" name="CuadroTexto 1"/>
          <p:cNvSpPr txBox="1"/>
          <p:nvPr/>
        </p:nvSpPr>
        <p:spPr>
          <a:xfrm rot="18671155">
            <a:off x="1844049" y="1823430"/>
            <a:ext cx="664038" cy="323518"/>
          </a:xfrm>
          <a:prstGeom prst="accentCallout2">
            <a:avLst>
              <a:gd name="adj1" fmla="val 70947"/>
              <a:gd name="adj2" fmla="val 5275"/>
              <a:gd name="adj3" fmla="val 75026"/>
              <a:gd name="adj4" fmla="val -3048"/>
              <a:gd name="adj5" fmla="val 257703"/>
              <a:gd name="adj6" fmla="val -191897"/>
            </a:avLst>
          </a:prstGeom>
          <a:ln>
            <a:solidFill>
              <a:sysClr val="windowText" lastClr="000000"/>
            </a:solidFill>
          </a:ln>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0" dirty="0"/>
              <a:t>Flask(5%)</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Conclusions and future work </a:t>
            </a:r>
            <a:endParaRPr lang="en-US" dirty="0"/>
          </a:p>
        </p:txBody>
      </p:sp>
      <p:sp>
        <p:nvSpPr>
          <p:cNvPr id="3" name="2 Marcador de contenido"/>
          <p:cNvSpPr>
            <a:spLocks noGrp="1"/>
          </p:cNvSpPr>
          <p:nvPr>
            <p:ph idx="1"/>
          </p:nvPr>
        </p:nvSpPr>
        <p:spPr>
          <a:xfrm>
            <a:off x="457200" y="1600200"/>
            <a:ext cx="8435280" cy="4525963"/>
          </a:xfrm>
        </p:spPr>
        <p:txBody>
          <a:bodyPr>
            <a:normAutofit fontScale="92500" lnSpcReduction="20000"/>
          </a:bodyPr>
          <a:lstStyle/>
          <a:p>
            <a:r>
              <a:rPr lang="en-US" cap="small" dirty="0" smtClean="0"/>
              <a:t>Flask</a:t>
            </a:r>
            <a:r>
              <a:rPr lang="en-US" dirty="0" smtClean="0"/>
              <a:t>: re-architectures directory coherence protocols with benefits from snoop-based coherence</a:t>
            </a:r>
          </a:p>
          <a:p>
            <a:r>
              <a:rPr lang="en-US" dirty="0" smtClean="0"/>
              <a:t>Improve performance and power (with extreme configurations) with no high toll</a:t>
            </a:r>
          </a:p>
          <a:p>
            <a:endParaRPr lang="en-US" dirty="0"/>
          </a:p>
          <a:p>
            <a:r>
              <a:rPr lang="en-US" dirty="0" smtClean="0"/>
              <a:t>Cloud-computing scenarios </a:t>
            </a:r>
          </a:p>
          <a:p>
            <a:pPr lvl="1"/>
            <a:r>
              <a:rPr lang="en-US" dirty="0" smtClean="0"/>
              <a:t>Morphing dir &amp; filter during application execution</a:t>
            </a:r>
            <a:endParaRPr lang="en-US" dirty="0" smtClean="0">
              <a:sym typeface="Wingdings" pitchFamily="2" charset="2"/>
            </a:endParaRPr>
          </a:p>
          <a:p>
            <a:r>
              <a:rPr lang="en-US" dirty="0" smtClean="0">
                <a:sym typeface="Wingdings" pitchFamily="2" charset="2"/>
              </a:rPr>
              <a:t>Multi-CMP: hierarchical coherence</a:t>
            </a:r>
          </a:p>
          <a:p>
            <a:pPr lvl="1"/>
            <a:r>
              <a:rPr lang="en-US" dirty="0" smtClean="0">
                <a:sym typeface="Wingdings" pitchFamily="2" charset="2"/>
              </a:rPr>
              <a:t>Use </a:t>
            </a:r>
            <a:r>
              <a:rPr lang="en-US" dirty="0" err="1" smtClean="0">
                <a:sym typeface="Wingdings" pitchFamily="2" charset="2"/>
              </a:rPr>
              <a:t>directory+filter+token</a:t>
            </a:r>
            <a:r>
              <a:rPr lang="en-US" dirty="0" smtClean="0">
                <a:sym typeface="Wingdings" pitchFamily="2" charset="2"/>
              </a:rPr>
              <a:t> information to minimize traffic between chips</a:t>
            </a:r>
            <a:endParaRPr lang="en-US" dirty="0" smtClean="0"/>
          </a:p>
          <a:p>
            <a:endParaRPr lang="en-US" dirty="0"/>
          </a:p>
        </p:txBody>
      </p:sp>
      <p:sp>
        <p:nvSpPr>
          <p:cNvPr id="4" name="3 Marcador de fecha"/>
          <p:cNvSpPr>
            <a:spLocks noGrp="1"/>
          </p:cNvSpPr>
          <p:nvPr>
            <p:ph type="dt" sz="half" idx="10"/>
          </p:nvPr>
        </p:nvSpPr>
        <p:spPr/>
        <p:txBody>
          <a:bodyPr/>
          <a:lstStyle/>
          <a:p>
            <a:r>
              <a:rPr lang="en-US" dirty="0" smtClean="0"/>
              <a:t>HPCA 2015</a:t>
            </a:r>
            <a:endParaRPr lang="en-US" dirty="0"/>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02024"/>
            <a:ext cx="8229600" cy="1143000"/>
          </a:xfrm>
        </p:spPr>
        <p:txBody>
          <a:bodyPr/>
          <a:lstStyle/>
          <a:p>
            <a:r>
              <a:rPr lang="en-US" dirty="0" smtClean="0"/>
              <a:t>Thank you</a:t>
            </a:r>
            <a:endParaRPr lang="en-US" dirty="0"/>
          </a:p>
        </p:txBody>
      </p:sp>
      <p:sp>
        <p:nvSpPr>
          <p:cNvPr id="3" name="2 Marcador de contenido"/>
          <p:cNvSpPr>
            <a:spLocks noGrp="1"/>
          </p:cNvSpPr>
          <p:nvPr>
            <p:ph idx="1"/>
          </p:nvPr>
        </p:nvSpPr>
        <p:spPr>
          <a:xfrm>
            <a:off x="3491880" y="3573017"/>
            <a:ext cx="2232248" cy="648071"/>
          </a:xfrm>
        </p:spPr>
        <p:txBody>
          <a:bodyPr/>
          <a:lstStyle/>
          <a:p>
            <a:pPr algn="ctr">
              <a:buNone/>
            </a:pPr>
            <a:r>
              <a:rPr lang="en-US" dirty="0" smtClean="0"/>
              <a:t>Questions? </a:t>
            </a:r>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endParaRPr lang="en-US"/>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Motivation</a:t>
            </a:r>
            <a:endParaRPr lang="en-US" dirty="0"/>
          </a:p>
        </p:txBody>
      </p:sp>
      <p:sp>
        <p:nvSpPr>
          <p:cNvPr id="3" name="2 Marcador de contenido"/>
          <p:cNvSpPr>
            <a:spLocks noGrp="1"/>
          </p:cNvSpPr>
          <p:nvPr>
            <p:ph idx="1"/>
          </p:nvPr>
        </p:nvSpPr>
        <p:spPr/>
        <p:txBody>
          <a:bodyPr/>
          <a:lstStyle/>
          <a:p>
            <a:r>
              <a:rPr lang="en-US" dirty="0" smtClean="0"/>
              <a:t>Complex on-chip cache hierarchies in CMPs</a:t>
            </a:r>
          </a:p>
          <a:p>
            <a:r>
              <a:rPr lang="en-US" dirty="0" smtClean="0"/>
              <a:t>To maintain coherence (and programmers </a:t>
            </a:r>
            <a:r>
              <a:rPr lang="en-US" dirty="0" smtClean="0">
                <a:sym typeface="Wingdings" pitchFamily="2" charset="2"/>
              </a:rPr>
              <a:t>)</a:t>
            </a:r>
            <a:r>
              <a:rPr lang="en-US" dirty="0" smtClean="0"/>
              <a:t>:</a:t>
            </a:r>
          </a:p>
          <a:p>
            <a:pPr lvl="1"/>
            <a:r>
              <a:rPr lang="en-US" dirty="0" smtClean="0"/>
              <a:t>Hardware mechanism </a:t>
            </a:r>
            <a:r>
              <a:rPr lang="en-US" dirty="0" smtClean="0">
                <a:sym typeface="Wingdings" pitchFamily="2" charset="2"/>
              </a:rPr>
              <a:t> coherence protocol</a:t>
            </a:r>
            <a:endParaRPr lang="en-US" dirty="0" smtClean="0"/>
          </a:p>
          <a:p>
            <a:endParaRPr lang="en-US" dirty="0" smtClean="0"/>
          </a:p>
          <a:p>
            <a:r>
              <a:rPr lang="en-US" dirty="0" smtClean="0"/>
              <a:t>What type of protocol should be used?</a:t>
            </a:r>
          </a:p>
          <a:p>
            <a:pPr lvl="1"/>
            <a:r>
              <a:rPr lang="en-US" dirty="0" smtClean="0"/>
              <a:t>Not universal solution</a:t>
            </a:r>
          </a:p>
          <a:p>
            <a:pPr lvl="1"/>
            <a:r>
              <a:rPr lang="en-US" dirty="0" smtClean="0"/>
              <a:t>Trade-offs in costs, energy and performance</a:t>
            </a:r>
          </a:p>
          <a:p>
            <a:pPr lvl="1"/>
            <a:endParaRPr lang="en-US" dirty="0" smtClean="0"/>
          </a:p>
          <a:p>
            <a:endParaRPr lang="en-US" dirty="0" smtClean="0"/>
          </a:p>
          <a:p>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t>Sketch of a </a:t>
            </a:r>
            <a:r>
              <a:rPr lang="en-US" dirty="0" err="1" smtClean="0"/>
              <a:t>dlCBF</a:t>
            </a:r>
            <a:r>
              <a:rPr lang="en-US" dirty="0" smtClean="0"/>
              <a:t> filter</a:t>
            </a:r>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20</a:t>
            </a:fld>
            <a:endParaRPr lang="en-US"/>
          </a:p>
        </p:txBody>
      </p:sp>
      <p:sp>
        <p:nvSpPr>
          <p:cNvPr id="7" name="6 Rectángulo"/>
          <p:cNvSpPr/>
          <p:nvPr/>
        </p:nvSpPr>
        <p:spPr>
          <a:xfrm>
            <a:off x="2455590" y="1929656"/>
            <a:ext cx="1296144"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Hash</a:t>
            </a:r>
          </a:p>
          <a:p>
            <a:pPr algn="ctr"/>
            <a:r>
              <a:rPr lang="en-US" dirty="0" smtClean="0"/>
              <a:t>Function</a:t>
            </a:r>
            <a:endParaRPr lang="en-US" dirty="0"/>
          </a:p>
        </p:txBody>
      </p:sp>
      <p:sp>
        <p:nvSpPr>
          <p:cNvPr id="8" name="7 Rectángulo"/>
          <p:cNvSpPr/>
          <p:nvPr/>
        </p:nvSpPr>
        <p:spPr>
          <a:xfrm rot="5400000">
            <a:off x="4183782" y="2073672"/>
            <a:ext cx="1440160" cy="432048"/>
          </a:xfrm>
          <a:prstGeom prst="rect">
            <a:avLst/>
          </a:prstGeom>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en-US" sz="1400" dirty="0" smtClean="0"/>
              <a:t>Permutation </a:t>
            </a:r>
            <a:r>
              <a:rPr lang="en-US" sz="1100" dirty="0" smtClean="0"/>
              <a:t>1</a:t>
            </a:r>
            <a:endParaRPr lang="en-US" sz="1400" dirty="0"/>
          </a:p>
        </p:txBody>
      </p:sp>
      <p:sp>
        <p:nvSpPr>
          <p:cNvPr id="10" name="9 Rectángulo"/>
          <p:cNvSpPr/>
          <p:nvPr/>
        </p:nvSpPr>
        <p:spPr>
          <a:xfrm rot="5400000">
            <a:off x="4759846" y="2073672"/>
            <a:ext cx="1440160" cy="432048"/>
          </a:xfrm>
          <a:prstGeom prst="rect">
            <a:avLst/>
          </a:prstGeom>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en-US" sz="1400" dirty="0" smtClean="0"/>
              <a:t>Permutation </a:t>
            </a:r>
            <a:r>
              <a:rPr lang="en-US" sz="1100" dirty="0"/>
              <a:t>2</a:t>
            </a:r>
            <a:endParaRPr lang="en-US" sz="1400" dirty="0"/>
          </a:p>
        </p:txBody>
      </p:sp>
      <p:grpSp>
        <p:nvGrpSpPr>
          <p:cNvPr id="58" name="57 Grupo"/>
          <p:cNvGrpSpPr/>
          <p:nvPr/>
        </p:nvGrpSpPr>
        <p:grpSpPr>
          <a:xfrm>
            <a:off x="2167558" y="3585840"/>
            <a:ext cx="2016224" cy="2723480"/>
            <a:chOff x="1691680" y="3081784"/>
            <a:chExt cx="2016224" cy="2723480"/>
          </a:xfrm>
        </p:grpSpPr>
        <p:sp>
          <p:nvSpPr>
            <p:cNvPr id="11" name="10 Rectángulo"/>
            <p:cNvSpPr/>
            <p:nvPr/>
          </p:nvSpPr>
          <p:spPr>
            <a:xfrm>
              <a:off x="1691680"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17 Rectángulo"/>
            <p:cNvSpPr/>
            <p:nvPr/>
          </p:nvSpPr>
          <p:spPr>
            <a:xfrm>
              <a:off x="1691680"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18 Rectángulo"/>
            <p:cNvSpPr/>
            <p:nvPr/>
          </p:nvSpPr>
          <p:spPr>
            <a:xfrm>
              <a:off x="1691680"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19 Rectángulo"/>
            <p:cNvSpPr/>
            <p:nvPr/>
          </p:nvSpPr>
          <p:spPr>
            <a:xfrm>
              <a:off x="169168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20 Rectángulo"/>
            <p:cNvSpPr/>
            <p:nvPr/>
          </p:nvSpPr>
          <p:spPr>
            <a:xfrm>
              <a:off x="1691680" y="443711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21 Rectángulo"/>
            <p:cNvSpPr/>
            <p:nvPr/>
          </p:nvSpPr>
          <p:spPr>
            <a:xfrm>
              <a:off x="1691680" y="479715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22 Rectángulo"/>
            <p:cNvSpPr/>
            <p:nvPr/>
          </p:nvSpPr>
          <p:spPr>
            <a:xfrm>
              <a:off x="1691680"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23 Rectángulo"/>
            <p:cNvSpPr/>
            <p:nvPr/>
          </p:nvSpPr>
          <p:spPr>
            <a:xfrm>
              <a:off x="2123728"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24 Rectángulo"/>
            <p:cNvSpPr/>
            <p:nvPr/>
          </p:nvSpPr>
          <p:spPr>
            <a:xfrm>
              <a:off x="2123728"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25 Rectángulo"/>
            <p:cNvSpPr/>
            <p:nvPr/>
          </p:nvSpPr>
          <p:spPr>
            <a:xfrm>
              <a:off x="2123728"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26 Rectángulo"/>
            <p:cNvSpPr/>
            <p:nvPr/>
          </p:nvSpPr>
          <p:spPr>
            <a:xfrm>
              <a:off x="2123728"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27 Rectángulo"/>
            <p:cNvSpPr/>
            <p:nvPr/>
          </p:nvSpPr>
          <p:spPr>
            <a:xfrm>
              <a:off x="2123728" y="443711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28 Rectángulo"/>
            <p:cNvSpPr/>
            <p:nvPr/>
          </p:nvSpPr>
          <p:spPr>
            <a:xfrm>
              <a:off x="2123728" y="4797152"/>
              <a:ext cx="288032" cy="288032"/>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900" baseline="-25000" dirty="0" smtClean="0"/>
            </a:p>
          </p:txBody>
        </p:sp>
        <p:sp>
          <p:nvSpPr>
            <p:cNvPr id="30" name="29 Rectángulo"/>
            <p:cNvSpPr/>
            <p:nvPr/>
          </p:nvSpPr>
          <p:spPr>
            <a:xfrm>
              <a:off x="2123728"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30 Rectángulo"/>
            <p:cNvSpPr/>
            <p:nvPr/>
          </p:nvSpPr>
          <p:spPr>
            <a:xfrm>
              <a:off x="2555776"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31 Rectángulo"/>
            <p:cNvSpPr/>
            <p:nvPr/>
          </p:nvSpPr>
          <p:spPr>
            <a:xfrm>
              <a:off x="2555776"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32 Rectángulo"/>
            <p:cNvSpPr/>
            <p:nvPr/>
          </p:nvSpPr>
          <p:spPr>
            <a:xfrm>
              <a:off x="2555776"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33 Rectángulo"/>
            <p:cNvSpPr/>
            <p:nvPr/>
          </p:nvSpPr>
          <p:spPr>
            <a:xfrm>
              <a:off x="2555776"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34 Rectángulo"/>
            <p:cNvSpPr/>
            <p:nvPr/>
          </p:nvSpPr>
          <p:spPr>
            <a:xfrm>
              <a:off x="2555776" y="443711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6" name="35 Rectángulo"/>
            <p:cNvSpPr/>
            <p:nvPr/>
          </p:nvSpPr>
          <p:spPr>
            <a:xfrm>
              <a:off x="2555776" y="479715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7" name="36 Rectángulo"/>
            <p:cNvSpPr/>
            <p:nvPr/>
          </p:nvSpPr>
          <p:spPr>
            <a:xfrm>
              <a:off x="2555776"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37 Rectángulo"/>
            <p:cNvSpPr/>
            <p:nvPr/>
          </p:nvSpPr>
          <p:spPr>
            <a:xfrm>
              <a:off x="2987824"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38 Rectángulo"/>
            <p:cNvSpPr/>
            <p:nvPr/>
          </p:nvSpPr>
          <p:spPr>
            <a:xfrm>
              <a:off x="2987824"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39 Rectángulo"/>
            <p:cNvSpPr/>
            <p:nvPr/>
          </p:nvSpPr>
          <p:spPr>
            <a:xfrm>
              <a:off x="2987824"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40 Rectángulo"/>
            <p:cNvSpPr/>
            <p:nvPr/>
          </p:nvSpPr>
          <p:spPr>
            <a:xfrm>
              <a:off x="2987824" y="407707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41 Rectángulo"/>
            <p:cNvSpPr/>
            <p:nvPr/>
          </p:nvSpPr>
          <p:spPr>
            <a:xfrm>
              <a:off x="2987824" y="443711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42 Rectángulo"/>
            <p:cNvSpPr/>
            <p:nvPr/>
          </p:nvSpPr>
          <p:spPr>
            <a:xfrm>
              <a:off x="2987824" y="479715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4" name="43 Rectángulo"/>
            <p:cNvSpPr/>
            <p:nvPr/>
          </p:nvSpPr>
          <p:spPr>
            <a:xfrm>
              <a:off x="2987824"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5" name="44 Rectángulo"/>
            <p:cNvSpPr/>
            <p:nvPr/>
          </p:nvSpPr>
          <p:spPr>
            <a:xfrm>
              <a:off x="3419872"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45 Rectángulo"/>
            <p:cNvSpPr/>
            <p:nvPr/>
          </p:nvSpPr>
          <p:spPr>
            <a:xfrm>
              <a:off x="3419872"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7" name="46 Rectángulo"/>
            <p:cNvSpPr/>
            <p:nvPr/>
          </p:nvSpPr>
          <p:spPr>
            <a:xfrm>
              <a:off x="3419872"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8" name="47 Rectángulo"/>
            <p:cNvSpPr/>
            <p:nvPr/>
          </p:nvSpPr>
          <p:spPr>
            <a:xfrm>
              <a:off x="341987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9" name="48 Rectángulo"/>
            <p:cNvSpPr/>
            <p:nvPr/>
          </p:nvSpPr>
          <p:spPr>
            <a:xfrm>
              <a:off x="3419872" y="443711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0" name="49 Rectángulo"/>
            <p:cNvSpPr/>
            <p:nvPr/>
          </p:nvSpPr>
          <p:spPr>
            <a:xfrm>
              <a:off x="3419872" y="479715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1" name="50 Rectángulo"/>
            <p:cNvSpPr/>
            <p:nvPr/>
          </p:nvSpPr>
          <p:spPr>
            <a:xfrm>
              <a:off x="3419872"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52 CuadroTexto"/>
            <p:cNvSpPr txBox="1"/>
            <p:nvPr/>
          </p:nvSpPr>
          <p:spPr>
            <a:xfrm>
              <a:off x="1710184" y="3081784"/>
              <a:ext cx="200376" cy="276999"/>
            </a:xfrm>
            <a:prstGeom prst="rect">
              <a:avLst/>
            </a:prstGeom>
            <a:noFill/>
          </p:spPr>
          <p:txBody>
            <a:bodyPr wrap="none" lIns="0" tIns="0" rIns="0" bIns="0" rtlCol="0">
              <a:spAutoFit/>
            </a:bodyPr>
            <a:lstStyle/>
            <a:p>
              <a:r>
                <a:rPr lang="en-US" dirty="0" smtClean="0"/>
                <a:t>b</a:t>
              </a:r>
              <a:r>
                <a:rPr lang="en-US" baseline="-25000" dirty="0" smtClean="0"/>
                <a:t>0</a:t>
              </a:r>
              <a:endParaRPr lang="en-US" baseline="-25000" dirty="0"/>
            </a:p>
          </p:txBody>
        </p:sp>
        <p:sp>
          <p:nvSpPr>
            <p:cNvPr id="54" name="53 CuadroTexto"/>
            <p:cNvSpPr txBox="1"/>
            <p:nvPr/>
          </p:nvSpPr>
          <p:spPr>
            <a:xfrm>
              <a:off x="2149382" y="3081784"/>
              <a:ext cx="200376" cy="276999"/>
            </a:xfrm>
            <a:prstGeom prst="rect">
              <a:avLst/>
            </a:prstGeom>
            <a:noFill/>
          </p:spPr>
          <p:txBody>
            <a:bodyPr wrap="none" lIns="0" tIns="0" rIns="0" bIns="0" rtlCol="0">
              <a:spAutoFit/>
            </a:bodyPr>
            <a:lstStyle/>
            <a:p>
              <a:r>
                <a:rPr lang="en-US" dirty="0" smtClean="0"/>
                <a:t>b</a:t>
              </a:r>
              <a:r>
                <a:rPr lang="en-US" baseline="-25000" dirty="0" smtClean="0"/>
                <a:t>1</a:t>
              </a:r>
              <a:endParaRPr lang="en-US" baseline="-25000" dirty="0"/>
            </a:p>
          </p:txBody>
        </p:sp>
        <p:sp>
          <p:nvSpPr>
            <p:cNvPr id="55" name="54 CuadroTexto"/>
            <p:cNvSpPr txBox="1"/>
            <p:nvPr/>
          </p:nvSpPr>
          <p:spPr>
            <a:xfrm>
              <a:off x="2588580" y="3081784"/>
              <a:ext cx="200376" cy="276999"/>
            </a:xfrm>
            <a:prstGeom prst="rect">
              <a:avLst/>
            </a:prstGeom>
            <a:noFill/>
          </p:spPr>
          <p:txBody>
            <a:bodyPr wrap="none" lIns="0" tIns="0" rIns="0" bIns="0" rtlCol="0">
              <a:spAutoFit/>
            </a:bodyPr>
            <a:lstStyle/>
            <a:p>
              <a:r>
                <a:rPr lang="en-US" dirty="0" smtClean="0"/>
                <a:t>b</a:t>
              </a:r>
              <a:r>
                <a:rPr lang="en-US" baseline="-25000" dirty="0" smtClean="0"/>
                <a:t>2</a:t>
              </a:r>
              <a:endParaRPr lang="en-US" baseline="-25000" dirty="0"/>
            </a:p>
          </p:txBody>
        </p:sp>
        <p:sp>
          <p:nvSpPr>
            <p:cNvPr id="56" name="55 CuadroTexto"/>
            <p:cNvSpPr txBox="1"/>
            <p:nvPr/>
          </p:nvSpPr>
          <p:spPr>
            <a:xfrm>
              <a:off x="3466976" y="3081784"/>
              <a:ext cx="200376" cy="276999"/>
            </a:xfrm>
            <a:prstGeom prst="rect">
              <a:avLst/>
            </a:prstGeom>
            <a:noFill/>
          </p:spPr>
          <p:txBody>
            <a:bodyPr wrap="none" lIns="0" tIns="0" rIns="0" bIns="0" rtlCol="0">
              <a:spAutoFit/>
            </a:bodyPr>
            <a:lstStyle/>
            <a:p>
              <a:r>
                <a:rPr lang="en-US" dirty="0" smtClean="0"/>
                <a:t>b</a:t>
              </a:r>
              <a:r>
                <a:rPr lang="en-US" baseline="-25000" dirty="0" smtClean="0"/>
                <a:t>4</a:t>
              </a:r>
              <a:endParaRPr lang="en-US" baseline="-25000" dirty="0"/>
            </a:p>
          </p:txBody>
        </p:sp>
        <p:sp>
          <p:nvSpPr>
            <p:cNvPr id="57" name="56 CuadroTexto"/>
            <p:cNvSpPr txBox="1"/>
            <p:nvPr/>
          </p:nvSpPr>
          <p:spPr>
            <a:xfrm>
              <a:off x="3027778" y="3081784"/>
              <a:ext cx="200376" cy="276999"/>
            </a:xfrm>
            <a:prstGeom prst="rect">
              <a:avLst/>
            </a:prstGeom>
            <a:noFill/>
          </p:spPr>
          <p:txBody>
            <a:bodyPr wrap="none" lIns="0" tIns="0" rIns="0" bIns="0" rtlCol="0">
              <a:spAutoFit/>
            </a:bodyPr>
            <a:lstStyle/>
            <a:p>
              <a:r>
                <a:rPr lang="en-US" dirty="0" smtClean="0"/>
                <a:t>b</a:t>
              </a:r>
              <a:r>
                <a:rPr lang="en-US" baseline="-25000" dirty="0" smtClean="0"/>
                <a:t>3</a:t>
              </a:r>
              <a:endParaRPr lang="en-US" baseline="-25000" dirty="0"/>
            </a:p>
          </p:txBody>
        </p:sp>
      </p:grpSp>
      <p:grpSp>
        <p:nvGrpSpPr>
          <p:cNvPr id="59" name="58 Grupo"/>
          <p:cNvGrpSpPr/>
          <p:nvPr/>
        </p:nvGrpSpPr>
        <p:grpSpPr>
          <a:xfrm>
            <a:off x="4759846" y="3585840"/>
            <a:ext cx="2016224" cy="2723480"/>
            <a:chOff x="1691680" y="3081784"/>
            <a:chExt cx="2016224" cy="2723480"/>
          </a:xfrm>
        </p:grpSpPr>
        <p:sp>
          <p:nvSpPr>
            <p:cNvPr id="60" name="59 Rectángulo"/>
            <p:cNvSpPr/>
            <p:nvPr/>
          </p:nvSpPr>
          <p:spPr>
            <a:xfrm>
              <a:off x="1691680"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1" name="60 Rectángulo"/>
            <p:cNvSpPr/>
            <p:nvPr/>
          </p:nvSpPr>
          <p:spPr>
            <a:xfrm>
              <a:off x="1691680"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61 Rectángulo"/>
            <p:cNvSpPr/>
            <p:nvPr/>
          </p:nvSpPr>
          <p:spPr>
            <a:xfrm>
              <a:off x="1691680"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3" name="62 Rectángulo"/>
            <p:cNvSpPr/>
            <p:nvPr/>
          </p:nvSpPr>
          <p:spPr>
            <a:xfrm>
              <a:off x="169168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63 Rectángulo"/>
            <p:cNvSpPr/>
            <p:nvPr/>
          </p:nvSpPr>
          <p:spPr>
            <a:xfrm>
              <a:off x="1691680" y="443711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5" name="64 Rectángulo"/>
            <p:cNvSpPr/>
            <p:nvPr/>
          </p:nvSpPr>
          <p:spPr>
            <a:xfrm>
              <a:off x="1691680" y="479715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6" name="65 Rectángulo"/>
            <p:cNvSpPr/>
            <p:nvPr/>
          </p:nvSpPr>
          <p:spPr>
            <a:xfrm>
              <a:off x="1691680"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7" name="66 Rectángulo"/>
            <p:cNvSpPr/>
            <p:nvPr/>
          </p:nvSpPr>
          <p:spPr>
            <a:xfrm>
              <a:off x="2123728"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8" name="67 Rectángulo"/>
            <p:cNvSpPr/>
            <p:nvPr/>
          </p:nvSpPr>
          <p:spPr>
            <a:xfrm>
              <a:off x="2123728"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9" name="68 Rectángulo"/>
            <p:cNvSpPr/>
            <p:nvPr/>
          </p:nvSpPr>
          <p:spPr>
            <a:xfrm>
              <a:off x="2123728"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0" name="69 Rectángulo"/>
            <p:cNvSpPr/>
            <p:nvPr/>
          </p:nvSpPr>
          <p:spPr>
            <a:xfrm>
              <a:off x="2123728"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 name="70 Rectángulo"/>
            <p:cNvSpPr/>
            <p:nvPr/>
          </p:nvSpPr>
          <p:spPr>
            <a:xfrm>
              <a:off x="2123728" y="443711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2" name="71 Rectángulo"/>
            <p:cNvSpPr/>
            <p:nvPr/>
          </p:nvSpPr>
          <p:spPr>
            <a:xfrm>
              <a:off x="2123728" y="479715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3" name="72 Rectángulo"/>
            <p:cNvSpPr/>
            <p:nvPr/>
          </p:nvSpPr>
          <p:spPr>
            <a:xfrm>
              <a:off x="2123728"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4" name="73 Rectángulo"/>
            <p:cNvSpPr/>
            <p:nvPr/>
          </p:nvSpPr>
          <p:spPr>
            <a:xfrm>
              <a:off x="2555776"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5" name="74 Rectángulo"/>
            <p:cNvSpPr/>
            <p:nvPr/>
          </p:nvSpPr>
          <p:spPr>
            <a:xfrm>
              <a:off x="2555776"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6" name="75 Rectángulo"/>
            <p:cNvSpPr/>
            <p:nvPr/>
          </p:nvSpPr>
          <p:spPr>
            <a:xfrm>
              <a:off x="2555776"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7" name="76 Rectángulo"/>
            <p:cNvSpPr/>
            <p:nvPr/>
          </p:nvSpPr>
          <p:spPr>
            <a:xfrm>
              <a:off x="2555776"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8" name="77 Rectángulo"/>
            <p:cNvSpPr/>
            <p:nvPr/>
          </p:nvSpPr>
          <p:spPr>
            <a:xfrm>
              <a:off x="2555776" y="443711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9" name="78 Rectángulo"/>
            <p:cNvSpPr/>
            <p:nvPr/>
          </p:nvSpPr>
          <p:spPr>
            <a:xfrm>
              <a:off x="2555776" y="479715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0" name="79 Rectángulo"/>
            <p:cNvSpPr/>
            <p:nvPr/>
          </p:nvSpPr>
          <p:spPr>
            <a:xfrm>
              <a:off x="2555776"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1" name="80 Rectángulo"/>
            <p:cNvSpPr/>
            <p:nvPr/>
          </p:nvSpPr>
          <p:spPr>
            <a:xfrm>
              <a:off x="2987824"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2" name="81 Rectángulo"/>
            <p:cNvSpPr/>
            <p:nvPr/>
          </p:nvSpPr>
          <p:spPr>
            <a:xfrm>
              <a:off x="2987824"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3" name="82 Rectángulo"/>
            <p:cNvSpPr/>
            <p:nvPr/>
          </p:nvSpPr>
          <p:spPr>
            <a:xfrm>
              <a:off x="2987824"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4" name="83 Rectángulo"/>
            <p:cNvSpPr/>
            <p:nvPr/>
          </p:nvSpPr>
          <p:spPr>
            <a:xfrm>
              <a:off x="298782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5" name="84 Rectángulo"/>
            <p:cNvSpPr/>
            <p:nvPr/>
          </p:nvSpPr>
          <p:spPr>
            <a:xfrm>
              <a:off x="2987824" y="443711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6" name="85 Rectángulo"/>
            <p:cNvSpPr/>
            <p:nvPr/>
          </p:nvSpPr>
          <p:spPr>
            <a:xfrm>
              <a:off x="2987824" y="479715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7" name="86 Rectángulo"/>
            <p:cNvSpPr/>
            <p:nvPr/>
          </p:nvSpPr>
          <p:spPr>
            <a:xfrm>
              <a:off x="2987824" y="515719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8" name="87 Rectángulo"/>
            <p:cNvSpPr/>
            <p:nvPr/>
          </p:nvSpPr>
          <p:spPr>
            <a:xfrm>
              <a:off x="3419872" y="33569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88 Rectángulo"/>
            <p:cNvSpPr/>
            <p:nvPr/>
          </p:nvSpPr>
          <p:spPr>
            <a:xfrm>
              <a:off x="3419872" y="5517232"/>
              <a:ext cx="288032" cy="288032"/>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 name="89 Rectángulo"/>
            <p:cNvSpPr/>
            <p:nvPr/>
          </p:nvSpPr>
          <p:spPr>
            <a:xfrm>
              <a:off x="3419872" y="371703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90 Rectángulo"/>
            <p:cNvSpPr/>
            <p:nvPr/>
          </p:nvSpPr>
          <p:spPr>
            <a:xfrm>
              <a:off x="341987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91 Rectángulo"/>
            <p:cNvSpPr/>
            <p:nvPr/>
          </p:nvSpPr>
          <p:spPr>
            <a:xfrm>
              <a:off x="3419872" y="443711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3" name="92 Rectángulo"/>
            <p:cNvSpPr/>
            <p:nvPr/>
          </p:nvSpPr>
          <p:spPr>
            <a:xfrm>
              <a:off x="3419872" y="479715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4" name="93 Rectángulo"/>
            <p:cNvSpPr/>
            <p:nvPr/>
          </p:nvSpPr>
          <p:spPr>
            <a:xfrm>
              <a:off x="3419872" y="515719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5" name="94 CuadroTexto"/>
            <p:cNvSpPr txBox="1"/>
            <p:nvPr/>
          </p:nvSpPr>
          <p:spPr>
            <a:xfrm>
              <a:off x="1710184" y="3081784"/>
              <a:ext cx="200376" cy="276999"/>
            </a:xfrm>
            <a:prstGeom prst="rect">
              <a:avLst/>
            </a:prstGeom>
            <a:noFill/>
          </p:spPr>
          <p:txBody>
            <a:bodyPr wrap="none" lIns="0" tIns="0" rIns="0" bIns="0" rtlCol="0">
              <a:spAutoFit/>
            </a:bodyPr>
            <a:lstStyle/>
            <a:p>
              <a:r>
                <a:rPr lang="en-US" dirty="0" smtClean="0"/>
                <a:t>b</a:t>
              </a:r>
              <a:r>
                <a:rPr lang="en-US" baseline="-25000" dirty="0" smtClean="0"/>
                <a:t>0</a:t>
              </a:r>
              <a:endParaRPr lang="en-US" baseline="-25000" dirty="0"/>
            </a:p>
          </p:txBody>
        </p:sp>
        <p:sp>
          <p:nvSpPr>
            <p:cNvPr id="96" name="95 CuadroTexto"/>
            <p:cNvSpPr txBox="1"/>
            <p:nvPr/>
          </p:nvSpPr>
          <p:spPr>
            <a:xfrm>
              <a:off x="2149382" y="3081784"/>
              <a:ext cx="200376" cy="276999"/>
            </a:xfrm>
            <a:prstGeom prst="rect">
              <a:avLst/>
            </a:prstGeom>
            <a:noFill/>
          </p:spPr>
          <p:txBody>
            <a:bodyPr wrap="none" lIns="0" tIns="0" rIns="0" bIns="0" rtlCol="0">
              <a:spAutoFit/>
            </a:bodyPr>
            <a:lstStyle/>
            <a:p>
              <a:r>
                <a:rPr lang="en-US" dirty="0" smtClean="0"/>
                <a:t>b</a:t>
              </a:r>
              <a:r>
                <a:rPr lang="en-US" baseline="-25000" dirty="0" smtClean="0"/>
                <a:t>1</a:t>
              </a:r>
              <a:endParaRPr lang="en-US" baseline="-25000" dirty="0"/>
            </a:p>
          </p:txBody>
        </p:sp>
        <p:sp>
          <p:nvSpPr>
            <p:cNvPr id="97" name="96 CuadroTexto"/>
            <p:cNvSpPr txBox="1"/>
            <p:nvPr/>
          </p:nvSpPr>
          <p:spPr>
            <a:xfrm>
              <a:off x="2588580" y="3081784"/>
              <a:ext cx="200376" cy="276999"/>
            </a:xfrm>
            <a:prstGeom prst="rect">
              <a:avLst/>
            </a:prstGeom>
            <a:noFill/>
          </p:spPr>
          <p:txBody>
            <a:bodyPr wrap="none" lIns="0" tIns="0" rIns="0" bIns="0" rtlCol="0">
              <a:spAutoFit/>
            </a:bodyPr>
            <a:lstStyle/>
            <a:p>
              <a:r>
                <a:rPr lang="en-US" dirty="0" smtClean="0"/>
                <a:t>b</a:t>
              </a:r>
              <a:r>
                <a:rPr lang="en-US" baseline="-25000" dirty="0" smtClean="0"/>
                <a:t>2</a:t>
              </a:r>
              <a:endParaRPr lang="en-US" baseline="-25000" dirty="0"/>
            </a:p>
          </p:txBody>
        </p:sp>
        <p:sp>
          <p:nvSpPr>
            <p:cNvPr id="98" name="97 CuadroTexto"/>
            <p:cNvSpPr txBox="1"/>
            <p:nvPr/>
          </p:nvSpPr>
          <p:spPr>
            <a:xfrm>
              <a:off x="3466976" y="3081784"/>
              <a:ext cx="200376" cy="276999"/>
            </a:xfrm>
            <a:prstGeom prst="rect">
              <a:avLst/>
            </a:prstGeom>
            <a:noFill/>
          </p:spPr>
          <p:txBody>
            <a:bodyPr wrap="none" lIns="0" tIns="0" rIns="0" bIns="0" rtlCol="0">
              <a:spAutoFit/>
            </a:bodyPr>
            <a:lstStyle/>
            <a:p>
              <a:r>
                <a:rPr lang="en-US" dirty="0" smtClean="0"/>
                <a:t>b</a:t>
              </a:r>
              <a:r>
                <a:rPr lang="en-US" baseline="-25000" dirty="0" smtClean="0"/>
                <a:t>4</a:t>
              </a:r>
              <a:endParaRPr lang="en-US" baseline="-25000" dirty="0"/>
            </a:p>
          </p:txBody>
        </p:sp>
        <p:sp>
          <p:nvSpPr>
            <p:cNvPr id="99" name="98 CuadroTexto"/>
            <p:cNvSpPr txBox="1"/>
            <p:nvPr/>
          </p:nvSpPr>
          <p:spPr>
            <a:xfrm>
              <a:off x="3027778" y="3081784"/>
              <a:ext cx="200376" cy="276999"/>
            </a:xfrm>
            <a:prstGeom prst="rect">
              <a:avLst/>
            </a:prstGeom>
            <a:noFill/>
          </p:spPr>
          <p:txBody>
            <a:bodyPr wrap="none" lIns="0" tIns="0" rIns="0" bIns="0" rtlCol="0">
              <a:spAutoFit/>
            </a:bodyPr>
            <a:lstStyle/>
            <a:p>
              <a:r>
                <a:rPr lang="en-US" dirty="0" smtClean="0"/>
                <a:t>b</a:t>
              </a:r>
              <a:r>
                <a:rPr lang="en-US" baseline="-25000" dirty="0" smtClean="0"/>
                <a:t>3</a:t>
              </a:r>
              <a:endParaRPr lang="en-US" baseline="-25000" dirty="0"/>
            </a:p>
          </p:txBody>
        </p:sp>
      </p:grpSp>
      <p:cxnSp>
        <p:nvCxnSpPr>
          <p:cNvPr id="101" name="100 Conector recto de flecha"/>
          <p:cNvCxnSpPr>
            <a:endCxn id="7" idx="1"/>
          </p:cNvCxnSpPr>
          <p:nvPr/>
        </p:nvCxnSpPr>
        <p:spPr>
          <a:xfrm>
            <a:off x="1447478" y="2289696"/>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 name="102 CuadroTexto"/>
          <p:cNvSpPr txBox="1"/>
          <p:nvPr/>
        </p:nvSpPr>
        <p:spPr>
          <a:xfrm>
            <a:off x="1408956" y="1947540"/>
            <a:ext cx="933461" cy="369332"/>
          </a:xfrm>
          <a:prstGeom prst="rect">
            <a:avLst/>
          </a:prstGeom>
          <a:noFill/>
        </p:spPr>
        <p:txBody>
          <a:bodyPr wrap="none" rtlCol="0">
            <a:spAutoFit/>
          </a:bodyPr>
          <a:lstStyle/>
          <a:p>
            <a:r>
              <a:rPr lang="en-US" dirty="0" smtClean="0"/>
              <a:t>Address</a:t>
            </a:r>
            <a:endParaRPr lang="en-US" dirty="0"/>
          </a:p>
        </p:txBody>
      </p:sp>
      <p:cxnSp>
        <p:nvCxnSpPr>
          <p:cNvPr id="105" name="104 Forma"/>
          <p:cNvCxnSpPr>
            <a:stCxn id="7" idx="3"/>
            <a:endCxn id="8" idx="1"/>
          </p:cNvCxnSpPr>
          <p:nvPr/>
        </p:nvCxnSpPr>
        <p:spPr>
          <a:xfrm flipV="1">
            <a:off x="3751734" y="1569616"/>
            <a:ext cx="1152128" cy="720080"/>
          </a:xfrm>
          <a:prstGeom prst="bentConnector4">
            <a:avLst>
              <a:gd name="adj1" fmla="val 18750"/>
              <a:gd name="adj2" fmla="val 13598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106 Forma"/>
          <p:cNvCxnSpPr>
            <a:stCxn id="7" idx="3"/>
            <a:endCxn id="10" idx="1"/>
          </p:cNvCxnSpPr>
          <p:nvPr/>
        </p:nvCxnSpPr>
        <p:spPr>
          <a:xfrm flipV="1">
            <a:off x="3751734" y="1569616"/>
            <a:ext cx="1728192" cy="720080"/>
          </a:xfrm>
          <a:prstGeom prst="bentConnector4">
            <a:avLst>
              <a:gd name="adj1" fmla="val 12081"/>
              <a:gd name="adj2" fmla="val 13598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111 Forma"/>
          <p:cNvCxnSpPr>
            <a:stCxn id="8" idx="3"/>
            <a:endCxn id="54" idx="0"/>
          </p:cNvCxnSpPr>
          <p:nvPr/>
        </p:nvCxnSpPr>
        <p:spPr>
          <a:xfrm rot="5400000">
            <a:off x="3526623" y="2208601"/>
            <a:ext cx="576064" cy="2178414"/>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111 Forma"/>
          <p:cNvCxnSpPr>
            <a:stCxn id="10" idx="3"/>
            <a:endCxn id="97" idx="0"/>
          </p:cNvCxnSpPr>
          <p:nvPr/>
        </p:nvCxnSpPr>
        <p:spPr>
          <a:xfrm rot="16200000" flipH="1">
            <a:off x="5330398" y="3159304"/>
            <a:ext cx="576064" cy="27700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117 CuadroTexto"/>
          <p:cNvSpPr txBox="1"/>
          <p:nvPr/>
        </p:nvSpPr>
        <p:spPr>
          <a:xfrm>
            <a:off x="2555776" y="2957190"/>
            <a:ext cx="2185342" cy="369332"/>
          </a:xfrm>
          <a:prstGeom prst="rect">
            <a:avLst/>
          </a:prstGeom>
          <a:noFill/>
        </p:spPr>
        <p:txBody>
          <a:bodyPr wrap="none" rtlCol="0">
            <a:spAutoFit/>
          </a:bodyPr>
          <a:lstStyle/>
          <a:p>
            <a:r>
              <a:rPr lang="en-US" b="1" dirty="0" smtClean="0"/>
              <a:t>b</a:t>
            </a:r>
            <a:r>
              <a:rPr lang="en-US" dirty="0" smtClean="0"/>
              <a:t>ucket</a:t>
            </a:r>
            <a:r>
              <a:rPr lang="en-US" baseline="-25000" dirty="0" smtClean="0"/>
              <a:t>1</a:t>
            </a:r>
            <a:r>
              <a:rPr lang="en-US" dirty="0" smtClean="0"/>
              <a:t>, </a:t>
            </a:r>
            <a:r>
              <a:rPr lang="en-US" b="1" dirty="0" smtClean="0"/>
              <a:t>R</a:t>
            </a:r>
            <a:r>
              <a:rPr lang="en-US" dirty="0" smtClean="0"/>
              <a:t>emainder</a:t>
            </a:r>
            <a:r>
              <a:rPr lang="en-US" baseline="-25000" dirty="0" smtClean="0"/>
              <a:t>1</a:t>
            </a:r>
            <a:endParaRPr lang="en-US" baseline="-25000" dirty="0"/>
          </a:p>
        </p:txBody>
      </p:sp>
      <p:sp>
        <p:nvSpPr>
          <p:cNvPr id="119" name="118 CuadroTexto"/>
          <p:cNvSpPr txBox="1"/>
          <p:nvPr/>
        </p:nvSpPr>
        <p:spPr>
          <a:xfrm>
            <a:off x="5699026" y="3044820"/>
            <a:ext cx="2185342" cy="369332"/>
          </a:xfrm>
          <a:prstGeom prst="rect">
            <a:avLst/>
          </a:prstGeom>
          <a:noFill/>
        </p:spPr>
        <p:txBody>
          <a:bodyPr wrap="none" rtlCol="0">
            <a:spAutoFit/>
          </a:bodyPr>
          <a:lstStyle/>
          <a:p>
            <a:r>
              <a:rPr lang="en-US" b="1" dirty="0" smtClean="0"/>
              <a:t>b</a:t>
            </a:r>
            <a:r>
              <a:rPr lang="en-US" dirty="0" smtClean="0"/>
              <a:t>ucket</a:t>
            </a:r>
            <a:r>
              <a:rPr lang="en-US" baseline="-25000" dirty="0" smtClean="0"/>
              <a:t>2</a:t>
            </a:r>
            <a:r>
              <a:rPr lang="en-US" dirty="0" smtClean="0"/>
              <a:t>, </a:t>
            </a:r>
            <a:r>
              <a:rPr lang="en-US" b="1" dirty="0" smtClean="0"/>
              <a:t>R</a:t>
            </a:r>
            <a:r>
              <a:rPr lang="en-US" dirty="0" smtClean="0"/>
              <a:t>emainder</a:t>
            </a:r>
            <a:r>
              <a:rPr lang="en-US" baseline="-25000" dirty="0" smtClean="0"/>
              <a:t>2</a:t>
            </a:r>
            <a:endParaRPr lang="en-US" baseline="-25000" dirty="0"/>
          </a:p>
        </p:txBody>
      </p:sp>
      <p:sp>
        <p:nvSpPr>
          <p:cNvPr id="120" name="119 CuadroTexto"/>
          <p:cNvSpPr txBox="1"/>
          <p:nvPr/>
        </p:nvSpPr>
        <p:spPr>
          <a:xfrm>
            <a:off x="2631703" y="5269856"/>
            <a:ext cx="219199" cy="215444"/>
          </a:xfrm>
          <a:prstGeom prst="rect">
            <a:avLst/>
          </a:prstGeom>
          <a:noFill/>
        </p:spPr>
        <p:txBody>
          <a:bodyPr wrap="square" lIns="0" tIns="0" rIns="0" bIns="0" rtlCol="0">
            <a:spAutoFit/>
          </a:bodyPr>
          <a:lstStyle/>
          <a:p>
            <a:r>
              <a:rPr lang="en-US" sz="1400" dirty="0" smtClean="0">
                <a:solidFill>
                  <a:schemeClr val="bg1"/>
                </a:solidFill>
              </a:rPr>
              <a:t>R</a:t>
            </a:r>
            <a:r>
              <a:rPr lang="en-US" sz="1400" baseline="-25000" dirty="0" smtClean="0">
                <a:solidFill>
                  <a:schemeClr val="bg1"/>
                </a:solidFill>
              </a:rPr>
              <a:t>1</a:t>
            </a:r>
          </a:p>
        </p:txBody>
      </p:sp>
      <p:sp>
        <p:nvSpPr>
          <p:cNvPr id="121" name="120 CuadroTexto"/>
          <p:cNvSpPr txBox="1"/>
          <p:nvPr/>
        </p:nvSpPr>
        <p:spPr>
          <a:xfrm>
            <a:off x="2689077" y="5409357"/>
            <a:ext cx="223961" cy="143629"/>
          </a:xfrm>
          <a:prstGeom prst="rect">
            <a:avLst/>
          </a:prstGeom>
          <a:noFill/>
        </p:spPr>
        <p:txBody>
          <a:bodyPr wrap="square" lIns="0" tIns="0" rIns="0" bIns="0" rtlCol="0">
            <a:spAutoFit/>
          </a:bodyPr>
          <a:lstStyle/>
          <a:p>
            <a:r>
              <a:rPr lang="en-US" sz="1400" baseline="-25000" dirty="0" err="1" smtClean="0">
                <a:solidFill>
                  <a:schemeClr val="bg1"/>
                </a:solidFill>
              </a:rPr>
              <a:t>cnt</a:t>
            </a:r>
            <a:endParaRPr lang="en-US" sz="1400" baseline="-25000"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Memory latency overhead</a:t>
            </a:r>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21</a:t>
            </a:fld>
            <a:endParaRPr lang="en-US"/>
          </a:p>
        </p:txBody>
      </p:sp>
      <p:graphicFrame>
        <p:nvGraphicFramePr>
          <p:cNvPr id="7" name="4 Gráfico"/>
          <p:cNvGraphicFramePr>
            <a:graphicFrameLocks/>
          </p:cNvGraphicFramePr>
          <p:nvPr/>
        </p:nvGraphicFramePr>
        <p:xfrm>
          <a:off x="179512" y="1844824"/>
          <a:ext cx="8784976" cy="36004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7 Grupo"/>
          <p:cNvGrpSpPr/>
          <p:nvPr/>
        </p:nvGrpSpPr>
        <p:grpSpPr>
          <a:xfrm>
            <a:off x="1907704" y="1268760"/>
            <a:ext cx="3248237" cy="373369"/>
            <a:chOff x="971600" y="5729219"/>
            <a:chExt cx="3248237" cy="373369"/>
          </a:xfrm>
        </p:grpSpPr>
        <p:sp>
          <p:nvSpPr>
            <p:cNvPr id="9" name="8 Rectángulo"/>
            <p:cNvSpPr/>
            <p:nvPr/>
          </p:nvSpPr>
          <p:spPr>
            <a:xfrm>
              <a:off x="971600" y="5805264"/>
              <a:ext cx="216024" cy="216024"/>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9 Rectángulo"/>
            <p:cNvSpPr/>
            <p:nvPr/>
          </p:nvSpPr>
          <p:spPr>
            <a:xfrm>
              <a:off x="2411760" y="5815846"/>
              <a:ext cx="216024" cy="216024"/>
            </a:xfrm>
            <a:prstGeom prst="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10 Rectángulo"/>
            <p:cNvSpPr/>
            <p:nvPr/>
          </p:nvSpPr>
          <p:spPr>
            <a:xfrm>
              <a:off x="3368114" y="5813891"/>
              <a:ext cx="216024" cy="216024"/>
            </a:xfrm>
            <a:prstGeom prst="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11 CuadroTexto"/>
            <p:cNvSpPr txBox="1"/>
            <p:nvPr/>
          </p:nvSpPr>
          <p:spPr>
            <a:xfrm>
              <a:off x="1174371" y="5729219"/>
              <a:ext cx="857222" cy="369332"/>
            </a:xfrm>
            <a:prstGeom prst="rect">
              <a:avLst/>
            </a:prstGeom>
            <a:noFill/>
          </p:spPr>
          <p:txBody>
            <a:bodyPr wrap="none" rtlCol="0">
              <a:spAutoFit/>
            </a:bodyPr>
            <a:lstStyle/>
            <a:p>
              <a:r>
                <a:rPr lang="en-US" dirty="0" smtClean="0"/>
                <a:t>TokenB</a:t>
              </a:r>
              <a:endParaRPr lang="en-US" dirty="0"/>
            </a:p>
          </p:txBody>
        </p:sp>
        <p:sp>
          <p:nvSpPr>
            <p:cNvPr id="13" name="12 CuadroTexto"/>
            <p:cNvSpPr txBox="1"/>
            <p:nvPr/>
          </p:nvSpPr>
          <p:spPr>
            <a:xfrm>
              <a:off x="2573117" y="5733256"/>
              <a:ext cx="460382" cy="369332"/>
            </a:xfrm>
            <a:prstGeom prst="rect">
              <a:avLst/>
            </a:prstGeom>
            <a:noFill/>
          </p:spPr>
          <p:txBody>
            <a:bodyPr wrap="none" rtlCol="0">
              <a:spAutoFit/>
            </a:bodyPr>
            <a:lstStyle/>
            <a:p>
              <a:r>
                <a:rPr lang="en-US" dirty="0" smtClean="0"/>
                <a:t>Dir</a:t>
              </a:r>
              <a:endParaRPr lang="en-US" dirty="0"/>
            </a:p>
          </p:txBody>
        </p:sp>
        <p:sp>
          <p:nvSpPr>
            <p:cNvPr id="14" name="13 CuadroTexto"/>
            <p:cNvSpPr txBox="1"/>
            <p:nvPr/>
          </p:nvSpPr>
          <p:spPr>
            <a:xfrm>
              <a:off x="3563888" y="5733256"/>
              <a:ext cx="655949" cy="369332"/>
            </a:xfrm>
            <a:prstGeom prst="rect">
              <a:avLst/>
            </a:prstGeom>
            <a:noFill/>
          </p:spPr>
          <p:txBody>
            <a:bodyPr wrap="none" rtlCol="0">
              <a:spAutoFit/>
            </a:bodyPr>
            <a:lstStyle/>
            <a:p>
              <a:r>
                <a:rPr lang="en-US" cap="small" dirty="0" smtClean="0"/>
                <a:t>Flask</a:t>
              </a:r>
              <a:endParaRPr lang="en-US" cap="small" dirty="0"/>
            </a:p>
          </p:txBody>
        </p:sp>
      </p:grpSp>
      <p:sp>
        <p:nvSpPr>
          <p:cNvPr id="15" name="14 CuadroTexto"/>
          <p:cNvSpPr txBox="1"/>
          <p:nvPr/>
        </p:nvSpPr>
        <p:spPr>
          <a:xfrm>
            <a:off x="3275856" y="1632837"/>
            <a:ext cx="3417602" cy="276999"/>
          </a:xfrm>
          <a:prstGeom prst="rect">
            <a:avLst/>
          </a:prstGeom>
          <a:noFill/>
        </p:spPr>
        <p:txBody>
          <a:bodyPr wrap="none" lIns="0" tIns="0" rIns="0" bIns="0" rtlCol="0">
            <a:spAutoFit/>
          </a:bodyPr>
          <a:lstStyle/>
          <a:p>
            <a:r>
              <a:rPr lang="en-US" dirty="0" smtClean="0"/>
              <a:t>(160% - 80% - 40% - 20% - 10% - 5%)</a:t>
            </a:r>
            <a:endParaRPr lang="en-US" dirty="0"/>
          </a:p>
        </p:txBody>
      </p:sp>
      <p:sp>
        <p:nvSpPr>
          <p:cNvPr id="16" name="2 Marcador de contenido"/>
          <p:cNvSpPr>
            <a:spLocks noGrp="1"/>
          </p:cNvSpPr>
          <p:nvPr>
            <p:ph idx="1"/>
          </p:nvPr>
        </p:nvSpPr>
        <p:spPr>
          <a:xfrm>
            <a:off x="467544" y="4941168"/>
            <a:ext cx="8229600" cy="1473027"/>
          </a:xfrm>
        </p:spPr>
        <p:txBody>
          <a:bodyPr>
            <a:normAutofit fontScale="47500" lnSpcReduction="20000"/>
          </a:bodyPr>
          <a:lstStyle/>
          <a:p>
            <a:r>
              <a:rPr lang="en-US" dirty="0" smtClean="0"/>
              <a:t>Off-chip requests are induce by LLC capacity misses</a:t>
            </a:r>
            <a:r>
              <a:rPr lang="en-US" dirty="0"/>
              <a:t> </a:t>
            </a:r>
            <a:r>
              <a:rPr lang="en-US" dirty="0" smtClean="0"/>
              <a:t>and both protocols handle LLC the same</a:t>
            </a:r>
          </a:p>
          <a:p>
            <a:r>
              <a:rPr lang="en-US" dirty="0" smtClean="0"/>
              <a:t>Numerical: false positives affect negatively due to delay in off-chip access</a:t>
            </a:r>
          </a:p>
          <a:p>
            <a:r>
              <a:rPr lang="en-US" dirty="0" smtClean="0"/>
              <a:t>Commercial: extra traffic of compulsory reconstructions increases contention delaying memory access</a:t>
            </a:r>
          </a:p>
          <a:p>
            <a:endParaRPr lang="en-US" dirty="0" smtClean="0"/>
          </a:p>
          <a:p>
            <a:r>
              <a:rPr lang="en-US" dirty="0" smtClean="0"/>
              <a:t>Effect &lt; 5% in the most adverse configuration </a:t>
            </a:r>
            <a:r>
              <a:rPr lang="en-US" dirty="0" smtClean="0">
                <a:sym typeface="Wingdings" pitchFamily="2" charset="2"/>
              </a:rPr>
              <a:t> unnoticeable in average access time</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n-US" dirty="0" smtClean="0"/>
              <a:t>Performance with different </a:t>
            </a:r>
            <a:r>
              <a:rPr lang="en-US" dirty="0" err="1" smtClean="0"/>
              <a:t>associativities</a:t>
            </a:r>
            <a:endParaRPr lang="en-US" dirty="0"/>
          </a:p>
        </p:txBody>
      </p:sp>
      <p:sp>
        <p:nvSpPr>
          <p:cNvPr id="3" name="2 Marcador de contenido"/>
          <p:cNvSpPr>
            <a:spLocks noGrp="1"/>
          </p:cNvSpPr>
          <p:nvPr>
            <p:ph idx="1"/>
          </p:nvPr>
        </p:nvSpPr>
        <p:spPr/>
        <p:txBody>
          <a:bodyPr/>
          <a:lstStyle/>
          <a:p>
            <a:endParaRPr lang="en-US"/>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22</a:t>
            </a:fld>
            <a:endParaRPr lang="en-US"/>
          </a:p>
        </p:txBody>
      </p:sp>
      <p:sp>
        <p:nvSpPr>
          <p:cNvPr id="7" name="2 Marcador de contenido"/>
          <p:cNvSpPr txBox="1">
            <a:spLocks/>
          </p:cNvSpPr>
          <p:nvPr/>
        </p:nvSpPr>
        <p:spPr>
          <a:xfrm>
            <a:off x="467544" y="4869160"/>
            <a:ext cx="8229600" cy="1473027"/>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Negligible impact of directory conflicts on </a:t>
            </a:r>
            <a:r>
              <a:rPr kumimoji="0" lang="en-US" sz="3200" b="0" i="0" u="none" strike="noStrike" kern="1200" cap="small" spc="0" normalizeH="0" noProof="0" dirty="0" smtClean="0">
                <a:ln>
                  <a:noFill/>
                </a:ln>
                <a:solidFill>
                  <a:schemeClr val="tx1"/>
                </a:solidFill>
                <a:effectLst/>
                <a:uLnTx/>
                <a:uFillTx/>
                <a:latin typeface="+mn-lt"/>
                <a:ea typeface="+mn-ea"/>
                <a:cs typeface="+mn-cs"/>
              </a:rPr>
              <a:t>Flask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performance: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1) No need to perform external invalidations after a directory eviction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2) Directory only tracks actively shared blocks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3 Gráfico"/>
          <p:cNvGraphicFramePr>
            <a:graphicFrameLocks/>
          </p:cNvGraphicFramePr>
          <p:nvPr/>
        </p:nvGraphicFramePr>
        <p:xfrm>
          <a:off x="251520" y="1484784"/>
          <a:ext cx="8605464" cy="38884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2 Marcador de contenido"/>
          <p:cNvSpPr>
            <a:spLocks noGrp="1"/>
          </p:cNvSpPr>
          <p:nvPr>
            <p:ph idx="1"/>
          </p:nvPr>
        </p:nvSpPr>
        <p:spPr>
          <a:xfrm>
            <a:off x="467544" y="4869160"/>
            <a:ext cx="8229600" cy="1473027"/>
          </a:xfrm>
        </p:spPr>
        <p:txBody>
          <a:bodyPr>
            <a:normAutofit fontScale="70000" lnSpcReduction="20000"/>
          </a:bodyPr>
          <a:lstStyle/>
          <a:p>
            <a:r>
              <a:rPr lang="en-US" dirty="0" smtClean="0"/>
              <a:t>Negligible impact of directory conflicts on Flask performance:</a:t>
            </a:r>
          </a:p>
          <a:p>
            <a:pPr>
              <a:buNone/>
            </a:pPr>
            <a:r>
              <a:rPr lang="en-US" dirty="0" smtClean="0"/>
              <a:t>	1) No need to perform external invalidations after a directory eviction</a:t>
            </a:r>
          </a:p>
          <a:p>
            <a:pPr>
              <a:buNone/>
            </a:pPr>
            <a:r>
              <a:rPr lang="en-US" dirty="0" smtClean="0"/>
              <a:t>	2) Directory only tracks actively shared blocks</a:t>
            </a:r>
          </a:p>
          <a:p>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dirty="0" smtClean="0"/>
              <a:t>Lucia G. Menezo</a:t>
            </a:r>
            <a:endParaRPr lang="en-US" dirty="0"/>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23</a:t>
            </a:fld>
            <a:endParaRPr lang="en-US"/>
          </a:p>
        </p:txBody>
      </p:sp>
      <p:graphicFrame>
        <p:nvGraphicFramePr>
          <p:cNvPr id="7" name="3 Gráfico"/>
          <p:cNvGraphicFramePr>
            <a:graphicFrameLocks/>
          </p:cNvGraphicFramePr>
          <p:nvPr/>
        </p:nvGraphicFramePr>
        <p:xfrm>
          <a:off x="251520" y="1484784"/>
          <a:ext cx="8605464"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8" name="1 Título"/>
          <p:cNvSpPr txBox="1">
            <a:spLocks/>
          </p:cNvSpPr>
          <p:nvPr/>
        </p:nvSpPr>
        <p:spPr>
          <a:xfrm>
            <a:off x="609600" y="4270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Performance with</a:t>
            </a:r>
            <a:r>
              <a:rPr kumimoji="0" lang="en-US" sz="4400" b="0" i="0" u="none" strike="noStrike" kern="1200" cap="none" spc="0" normalizeH="0" noProof="0" dirty="0" smtClean="0">
                <a:ln>
                  <a:noFill/>
                </a:ln>
                <a:solidFill>
                  <a:schemeClr val="tx1"/>
                </a:solidFill>
                <a:effectLst/>
                <a:uLnTx/>
                <a:uFillTx/>
                <a:latin typeface="+mj-lt"/>
                <a:ea typeface="+mj-ea"/>
                <a:cs typeface="+mj-cs"/>
              </a:rPr>
              <a:t> different </a:t>
            </a:r>
            <a:r>
              <a:rPr kumimoji="0" lang="en-US" sz="4400" b="0" i="0" u="none" strike="noStrike" kern="1200" cap="none" spc="0" normalizeH="0" noProof="0" dirty="0" err="1" smtClean="0">
                <a:ln>
                  <a:noFill/>
                </a:ln>
                <a:solidFill>
                  <a:schemeClr val="tx1"/>
                </a:solidFill>
                <a:effectLst/>
                <a:uLnTx/>
                <a:uFillTx/>
                <a:latin typeface="+mj-lt"/>
                <a:ea typeface="+mj-ea"/>
                <a:cs typeface="+mj-cs"/>
              </a:rPr>
              <a:t>associativities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cap="small" dirty="0" smtClean="0"/>
              <a:t>Mosaic</a:t>
            </a:r>
            <a:r>
              <a:rPr lang="en-US" dirty="0" smtClean="0"/>
              <a:t> vs. </a:t>
            </a:r>
            <a:r>
              <a:rPr lang="en-US" cap="small" dirty="0" smtClean="0"/>
              <a:t>Flask</a:t>
            </a:r>
            <a:endParaRPr lang="en-US" cap="small" dirty="0"/>
          </a:p>
        </p:txBody>
      </p:sp>
      <p:sp>
        <p:nvSpPr>
          <p:cNvPr id="3" name="2 Marcador de contenido"/>
          <p:cNvSpPr>
            <a:spLocks noGrp="1"/>
          </p:cNvSpPr>
          <p:nvPr>
            <p:ph idx="1"/>
          </p:nvPr>
        </p:nvSpPr>
        <p:spPr>
          <a:xfrm>
            <a:off x="457200" y="4581128"/>
            <a:ext cx="8229600" cy="1545035"/>
          </a:xfrm>
        </p:spPr>
        <p:txBody>
          <a:bodyPr>
            <a:normAutofit fontScale="62500" lnSpcReduction="20000"/>
          </a:bodyPr>
          <a:lstStyle/>
          <a:p>
            <a:r>
              <a:rPr lang="en-US" sz="4400" cap="small" dirty="0" smtClean="0"/>
              <a:t>Flask</a:t>
            </a:r>
            <a:r>
              <a:rPr lang="en-US" sz="4400" dirty="0" smtClean="0"/>
              <a:t> only reconstructs shared blocks</a:t>
            </a:r>
          </a:p>
          <a:p>
            <a:endParaRPr lang="en-US" sz="2500" dirty="0" smtClean="0"/>
          </a:p>
          <a:p>
            <a:r>
              <a:rPr lang="en-US" dirty="0" smtClean="0"/>
              <a:t>Multi-programmed: -- traffic (increases as the filter is reduced)</a:t>
            </a:r>
          </a:p>
          <a:p>
            <a:r>
              <a:rPr lang="en-US" dirty="0" smtClean="0"/>
              <a:t>Commercial: high sharing degree, compulsory reconstructions are unavoidable</a:t>
            </a:r>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24</a:t>
            </a:fld>
            <a:endParaRPr lang="en-US"/>
          </a:p>
        </p:txBody>
      </p:sp>
      <p:graphicFrame>
        <p:nvGraphicFramePr>
          <p:cNvPr id="7" name="6 Gráfico"/>
          <p:cNvGraphicFramePr>
            <a:graphicFrameLocks/>
          </p:cNvGraphicFramePr>
          <p:nvPr/>
        </p:nvGraphicFramePr>
        <p:xfrm>
          <a:off x="314946" y="1196752"/>
          <a:ext cx="8505526" cy="33123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Pure coherence: directory-based</a:t>
            </a:r>
            <a:endParaRPr lang="en-US" dirty="0"/>
          </a:p>
        </p:txBody>
      </p:sp>
      <p:sp>
        <p:nvSpPr>
          <p:cNvPr id="3" name="2 Marcador de contenido"/>
          <p:cNvSpPr>
            <a:spLocks noGrp="1"/>
          </p:cNvSpPr>
          <p:nvPr>
            <p:ph idx="1"/>
          </p:nvPr>
        </p:nvSpPr>
        <p:spPr/>
        <p:txBody>
          <a:bodyPr>
            <a:normAutofit fontScale="92500" lnSpcReduction="10000"/>
          </a:bodyPr>
          <a:lstStyle/>
          <a:p>
            <a:r>
              <a:rPr lang="en-US" dirty="0" smtClean="0"/>
              <a:t>Structure with all the coherence information</a:t>
            </a:r>
          </a:p>
          <a:p>
            <a:r>
              <a:rPr lang="en-US" dirty="0" smtClean="0"/>
              <a:t>Demands directory inclusivity</a:t>
            </a:r>
          </a:p>
          <a:p>
            <a:r>
              <a:rPr lang="en-US" dirty="0" smtClean="0">
                <a:sym typeface="Wingdings" pitchFamily="2" charset="2"/>
              </a:rPr>
              <a:t>Duplicate-tag inefficient with large num of cores due to associativity</a:t>
            </a:r>
          </a:p>
          <a:p>
            <a:r>
              <a:rPr lang="en-US" dirty="0" smtClean="0">
                <a:sym typeface="Wingdings" pitchFamily="2" charset="2"/>
              </a:rPr>
              <a:t>To meet energy constraints: overprovision the directory capacity to minimize evictions in private caches </a:t>
            </a:r>
          </a:p>
          <a:p>
            <a:r>
              <a:rPr lang="en-US" dirty="0" smtClean="0">
                <a:sym typeface="Wingdings" pitchFamily="2" charset="2"/>
              </a:rPr>
              <a:t>Private cache sizes growing  number of tracked blocks also grows</a:t>
            </a:r>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número de diapositiva"/>
          <p:cNvSpPr>
            <a:spLocks noGrp="1"/>
          </p:cNvSpPr>
          <p:nvPr>
            <p:ph type="sldNum" sz="quarter" idx="12"/>
          </p:nvPr>
        </p:nvSpPr>
        <p:spPr/>
        <p:txBody>
          <a:bodyPr/>
          <a:lstStyle/>
          <a:p>
            <a:fld id="{DFC5E311-F85D-478E-AC57-9939F1D7F46A}" type="slidenum">
              <a:rPr lang="en-US" smtClean="0"/>
              <a:pPr/>
              <a:t>3</a:t>
            </a:fld>
            <a:endParaRPr lang="en-US"/>
          </a:p>
        </p:txBody>
      </p:sp>
      <p:sp>
        <p:nvSpPr>
          <p:cNvPr id="6" name="5 Marcador de pie de página"/>
          <p:cNvSpPr>
            <a:spLocks noGrp="1"/>
          </p:cNvSpPr>
          <p:nvPr>
            <p:ph type="ftr" sz="quarter" idx="11"/>
          </p:nvPr>
        </p:nvSpPr>
        <p:spPr/>
        <p:txBody>
          <a:bodyPr/>
          <a:lstStyle/>
          <a:p>
            <a:r>
              <a:rPr lang="en-US" smtClean="0"/>
              <a:t>Lucia G. Menezo</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t>Pure coherence : broadcast-based</a:t>
            </a:r>
            <a:endParaRPr lang="en-US" dirty="0"/>
          </a:p>
        </p:txBody>
      </p:sp>
      <p:sp>
        <p:nvSpPr>
          <p:cNvPr id="3" name="2 Marcador de contenido"/>
          <p:cNvSpPr>
            <a:spLocks noGrp="1"/>
          </p:cNvSpPr>
          <p:nvPr>
            <p:ph idx="1"/>
          </p:nvPr>
        </p:nvSpPr>
        <p:spPr/>
        <p:txBody>
          <a:bodyPr>
            <a:normAutofit fontScale="92500" lnSpcReduction="10000"/>
          </a:bodyPr>
          <a:lstStyle/>
          <a:p>
            <a:r>
              <a:rPr lang="en-US" dirty="0" smtClean="0"/>
              <a:t>Miss in private caches </a:t>
            </a:r>
            <a:r>
              <a:rPr lang="en-US" dirty="0" smtClean="0">
                <a:sym typeface="Wingdings" pitchFamily="2" charset="2"/>
              </a:rPr>
              <a:t> broadcast request</a:t>
            </a:r>
          </a:p>
          <a:p>
            <a:r>
              <a:rPr lang="en-US" dirty="0" smtClean="0"/>
              <a:t>Better resource utilization: neither inclusivity nor additional structures to track block copies are required</a:t>
            </a:r>
          </a:p>
          <a:p>
            <a:r>
              <a:rPr lang="en-US" dirty="0" smtClean="0"/>
              <a:t>++ traffic and cache snoops </a:t>
            </a:r>
            <a:r>
              <a:rPr lang="en-US" dirty="0" smtClean="0">
                <a:sym typeface="Wingdings" pitchFamily="2" charset="2"/>
              </a:rPr>
              <a:t> -- energy efficiency</a:t>
            </a:r>
            <a:endParaRPr lang="en-US" dirty="0" smtClean="0"/>
          </a:p>
          <a:p>
            <a:r>
              <a:rPr lang="en-US" dirty="0" smtClean="0"/>
              <a:t>Traffic impact in medium/large-scale noticeable or possibly unsustainable </a:t>
            </a:r>
          </a:p>
          <a:p>
            <a:r>
              <a:rPr lang="en-US" dirty="0" smtClean="0"/>
              <a:t>Better performance although on-chip resource contention could degrade it </a:t>
            </a:r>
          </a:p>
          <a:p>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número de diapositiva"/>
          <p:cNvSpPr>
            <a:spLocks noGrp="1"/>
          </p:cNvSpPr>
          <p:nvPr>
            <p:ph type="sldNum" sz="quarter" idx="12"/>
          </p:nvPr>
        </p:nvSpPr>
        <p:spPr/>
        <p:txBody>
          <a:bodyPr/>
          <a:lstStyle/>
          <a:p>
            <a:fld id="{DFC5E311-F85D-478E-AC57-9939F1D7F46A}" type="slidenum">
              <a:rPr lang="en-US" smtClean="0"/>
              <a:pPr/>
              <a:t>4</a:t>
            </a:fld>
            <a:endParaRPr lang="en-US"/>
          </a:p>
        </p:txBody>
      </p:sp>
      <p:sp>
        <p:nvSpPr>
          <p:cNvPr id="6" name="5 Marcador de pie de página"/>
          <p:cNvSpPr>
            <a:spLocks noGrp="1"/>
          </p:cNvSpPr>
          <p:nvPr>
            <p:ph type="ftr" sz="quarter" idx="11"/>
          </p:nvPr>
        </p:nvSpPr>
        <p:spPr/>
        <p:txBody>
          <a:bodyPr/>
          <a:lstStyle/>
          <a:p>
            <a:r>
              <a:rPr lang="en-US" smtClean="0"/>
              <a:t>Lucia G. Menezo</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Hybrid coherence   </a:t>
            </a:r>
            <a:r>
              <a:rPr lang="en-US" cap="small" dirty="0" smtClean="0"/>
              <a:t>?</a:t>
            </a:r>
            <a:endParaRPr lang="en-US" cap="small" dirty="0"/>
          </a:p>
        </p:txBody>
      </p:sp>
      <p:sp>
        <p:nvSpPr>
          <p:cNvPr id="3" name="2 Marcador de contenido"/>
          <p:cNvSpPr>
            <a:spLocks noGrp="1"/>
          </p:cNvSpPr>
          <p:nvPr>
            <p:ph idx="1"/>
          </p:nvPr>
        </p:nvSpPr>
        <p:spPr>
          <a:xfrm>
            <a:off x="457200" y="2852936"/>
            <a:ext cx="8229600" cy="3661867"/>
          </a:xfrm>
        </p:spPr>
        <p:txBody>
          <a:bodyPr/>
          <a:lstStyle/>
          <a:p>
            <a:r>
              <a:rPr lang="en-US" dirty="0" smtClean="0"/>
              <a:t>Structure to track: </a:t>
            </a:r>
          </a:p>
          <a:p>
            <a:pPr lvl="1"/>
            <a:r>
              <a:rPr lang="en-US" dirty="0" smtClean="0"/>
              <a:t>Shared blocks precisely (actively ones)</a:t>
            </a:r>
          </a:p>
          <a:p>
            <a:pPr lvl="1"/>
            <a:r>
              <a:rPr lang="en-US" dirty="0" smtClean="0"/>
              <a:t>Private blocks approximately</a:t>
            </a:r>
          </a:p>
          <a:p>
            <a:r>
              <a:rPr lang="en-US" dirty="0" smtClean="0"/>
              <a:t>Broadcast after some misses in the structure</a:t>
            </a:r>
          </a:p>
          <a:p>
            <a:r>
              <a:rPr lang="en-US" dirty="0" smtClean="0"/>
              <a:t>Additional features to minimize on-chip and off-chip traffic</a:t>
            </a:r>
            <a:endParaRPr lang="en-US" dirty="0"/>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número de diapositiva"/>
          <p:cNvSpPr>
            <a:spLocks noGrp="1"/>
          </p:cNvSpPr>
          <p:nvPr>
            <p:ph type="sldNum" sz="quarter" idx="12"/>
          </p:nvPr>
        </p:nvSpPr>
        <p:spPr/>
        <p:txBody>
          <a:bodyPr/>
          <a:lstStyle/>
          <a:p>
            <a:fld id="{DFC5E311-F85D-478E-AC57-9939F1D7F46A}" type="slidenum">
              <a:rPr lang="en-US" smtClean="0"/>
              <a:pPr/>
              <a:t>5</a:t>
            </a:fld>
            <a:endParaRPr lang="en-US"/>
          </a:p>
        </p:txBody>
      </p:sp>
      <p:sp>
        <p:nvSpPr>
          <p:cNvPr id="6" name="5 Marcador de pie de página"/>
          <p:cNvSpPr>
            <a:spLocks noGrp="1"/>
          </p:cNvSpPr>
          <p:nvPr>
            <p:ph type="ftr" sz="quarter" idx="11"/>
          </p:nvPr>
        </p:nvSpPr>
        <p:spPr/>
        <p:txBody>
          <a:bodyPr/>
          <a:lstStyle/>
          <a:p>
            <a:r>
              <a:rPr lang="en-US" smtClean="0"/>
              <a:t>Lucia G. Menezo</a:t>
            </a:r>
            <a:endParaRPr lang="en-US"/>
          </a:p>
        </p:txBody>
      </p:sp>
      <p:sp>
        <p:nvSpPr>
          <p:cNvPr id="7" name="6 CuadroTexto"/>
          <p:cNvSpPr txBox="1"/>
          <p:nvPr/>
        </p:nvSpPr>
        <p:spPr>
          <a:xfrm>
            <a:off x="1763688" y="1556792"/>
            <a:ext cx="5617885" cy="584775"/>
          </a:xfrm>
          <a:prstGeom prst="rect">
            <a:avLst/>
          </a:prstGeom>
          <a:noFill/>
        </p:spPr>
        <p:txBody>
          <a:bodyPr wrap="none" rtlCol="0">
            <a:spAutoFit/>
          </a:bodyPr>
          <a:lstStyle/>
          <a:p>
            <a:r>
              <a:rPr lang="en-US" sz="3200" dirty="0" smtClean="0"/>
              <a:t>Performance of broadcast-based</a:t>
            </a:r>
            <a:endParaRPr lang="en-US" sz="3200" dirty="0"/>
          </a:p>
        </p:txBody>
      </p:sp>
      <p:sp>
        <p:nvSpPr>
          <p:cNvPr id="8" name="7 CuadroTexto"/>
          <p:cNvSpPr txBox="1"/>
          <p:nvPr/>
        </p:nvSpPr>
        <p:spPr>
          <a:xfrm>
            <a:off x="1763688" y="2060848"/>
            <a:ext cx="6444521" cy="584775"/>
          </a:xfrm>
          <a:prstGeom prst="rect">
            <a:avLst/>
          </a:prstGeom>
          <a:noFill/>
        </p:spPr>
        <p:txBody>
          <a:bodyPr wrap="none" rtlCol="0">
            <a:spAutoFit/>
          </a:bodyPr>
          <a:lstStyle/>
          <a:p>
            <a:r>
              <a:rPr lang="en-US" sz="3200" dirty="0" smtClean="0"/>
              <a:t>Energy efficiency of a directory-based</a:t>
            </a:r>
            <a:endParaRPr lang="en-US" sz="3200" dirty="0"/>
          </a:p>
        </p:txBody>
      </p:sp>
      <p:sp>
        <p:nvSpPr>
          <p:cNvPr id="9" name="8 Flecha derecha"/>
          <p:cNvSpPr/>
          <p:nvPr/>
        </p:nvSpPr>
        <p:spPr>
          <a:xfrm>
            <a:off x="755576" y="1844824"/>
            <a:ext cx="864096"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1 Título"/>
          <p:cNvSpPr txBox="1">
            <a:spLocks/>
          </p:cNvSpPr>
          <p:nvPr/>
        </p:nvSpPr>
        <p:spPr>
          <a:xfrm>
            <a:off x="6442947" y="269776"/>
            <a:ext cx="1657445" cy="1143000"/>
          </a:xfrm>
          <a:prstGeom prst="rect">
            <a:avLst/>
          </a:prstGeom>
          <a:solidFill>
            <a:schemeClr val="bg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cap="small" dirty="0" smtClean="0"/>
              <a:t>Flask</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412 Llamada con línea 3 (sin borde)"/>
          <p:cNvSpPr/>
          <p:nvPr/>
        </p:nvSpPr>
        <p:spPr>
          <a:xfrm>
            <a:off x="1331640" y="1916832"/>
            <a:ext cx="5112568" cy="2880320"/>
          </a:xfrm>
          <a:prstGeom prst="callout3">
            <a:avLst>
              <a:gd name="adj1" fmla="val -27106"/>
              <a:gd name="adj2" fmla="val 112606"/>
              <a:gd name="adj3" fmla="val 110462"/>
              <a:gd name="adj4" fmla="val 116764"/>
              <a:gd name="adj5" fmla="val 117977"/>
              <a:gd name="adj6" fmla="val 114166"/>
              <a:gd name="adj7" fmla="val 115483"/>
              <a:gd name="adj8" fmla="val -13159"/>
            </a:avLst>
          </a:prstGeom>
          <a:ln>
            <a:solidFill>
              <a:schemeClr val="tx1">
                <a:lumMod val="65000"/>
                <a:lumOff val="35000"/>
              </a:schemeClr>
            </a:solidFill>
            <a:headEnd type="triangle"/>
            <a:tailEnd type="triangle"/>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0" name="409 Rectángulo"/>
          <p:cNvSpPr/>
          <p:nvPr/>
        </p:nvSpPr>
        <p:spPr>
          <a:xfrm>
            <a:off x="539552" y="1124744"/>
            <a:ext cx="6480720" cy="4032448"/>
          </a:xfrm>
          <a:prstGeom prst="rect">
            <a:avLst/>
          </a:prstGeom>
          <a:ln>
            <a:prstDash val="lgDash"/>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 name="1 Título"/>
          <p:cNvSpPr>
            <a:spLocks noGrp="1"/>
          </p:cNvSpPr>
          <p:nvPr>
            <p:ph type="title"/>
          </p:nvPr>
        </p:nvSpPr>
        <p:spPr/>
        <p:txBody>
          <a:bodyPr/>
          <a:lstStyle/>
          <a:p>
            <a:r>
              <a:rPr lang="en-US" cap="small" dirty="0" smtClean="0"/>
              <a:t>Flask</a:t>
            </a:r>
            <a:r>
              <a:rPr lang="en-US" dirty="0" smtClean="0"/>
              <a:t> Coherence Controller</a:t>
            </a:r>
            <a:endParaRPr lang="en-US" dirty="0"/>
          </a:p>
        </p:txBody>
      </p:sp>
      <p:grpSp>
        <p:nvGrpSpPr>
          <p:cNvPr id="80" name="Coherence Controllers"/>
          <p:cNvGrpSpPr/>
          <p:nvPr/>
        </p:nvGrpSpPr>
        <p:grpSpPr>
          <a:xfrm>
            <a:off x="1259632" y="1844824"/>
            <a:ext cx="5544616" cy="864096"/>
            <a:chOff x="1115616" y="1844824"/>
            <a:chExt cx="5544616" cy="864096"/>
          </a:xfrm>
        </p:grpSpPr>
        <p:sp>
          <p:nvSpPr>
            <p:cNvPr id="77" name="Main Coherence Controller 1"/>
            <p:cNvSpPr/>
            <p:nvPr/>
          </p:nvSpPr>
          <p:spPr>
            <a:xfrm>
              <a:off x="1115616"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b="1" cap="small" dirty="0" smtClean="0">
                  <a:solidFill>
                    <a:schemeClr val="accent4">
                      <a:lumMod val="75000"/>
                    </a:schemeClr>
                  </a:solidFill>
                </a:rPr>
                <a:t>Flask</a:t>
              </a:r>
              <a:r>
                <a:rPr lang="en-US" b="1" dirty="0" smtClean="0">
                  <a:solidFill>
                    <a:schemeClr val="accent4">
                      <a:lumMod val="75000"/>
                    </a:schemeClr>
                  </a:solidFill>
                </a:rPr>
                <a:t> </a:t>
              </a:r>
              <a:r>
                <a:rPr lang="en-US" sz="1600" b="1" dirty="0" smtClean="0">
                  <a:solidFill>
                    <a:schemeClr val="accent4">
                      <a:lumMod val="75000"/>
                    </a:schemeClr>
                  </a:solidFill>
                </a:rPr>
                <a:t>Controller</a:t>
              </a:r>
              <a:endParaRPr lang="en-US" b="1" dirty="0" smtClean="0">
                <a:solidFill>
                  <a:schemeClr val="accent4">
                    <a:lumMod val="75000"/>
                  </a:schemeClr>
                </a:solidFill>
              </a:endParaRPr>
            </a:p>
          </p:txBody>
        </p:sp>
        <p:sp>
          <p:nvSpPr>
            <p:cNvPr id="78" name="Main Coherence Controller 2"/>
            <p:cNvSpPr/>
            <p:nvPr/>
          </p:nvSpPr>
          <p:spPr>
            <a:xfrm>
              <a:off x="3347864"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smtClean="0">
                  <a:solidFill>
                    <a:schemeClr val="accent4">
                      <a:lumMod val="75000"/>
                    </a:schemeClr>
                  </a:solidFill>
                </a:rPr>
                <a:t>FC</a:t>
              </a:r>
            </a:p>
          </p:txBody>
        </p:sp>
        <p:sp>
          <p:nvSpPr>
            <p:cNvPr id="79" name="Main Coherence Controller 3"/>
            <p:cNvSpPr/>
            <p:nvPr/>
          </p:nvSpPr>
          <p:spPr>
            <a:xfrm>
              <a:off x="6084168"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smtClean="0">
                  <a:solidFill>
                    <a:schemeClr val="accent4">
                      <a:lumMod val="75000"/>
                    </a:schemeClr>
                  </a:solidFill>
                </a:rPr>
                <a:t>FC</a:t>
              </a:r>
            </a:p>
          </p:txBody>
        </p:sp>
      </p:grpSp>
      <p:grpSp>
        <p:nvGrpSpPr>
          <p:cNvPr id="73" name="Whole System"/>
          <p:cNvGrpSpPr/>
          <p:nvPr/>
        </p:nvGrpSpPr>
        <p:grpSpPr>
          <a:xfrm>
            <a:off x="1259632" y="1844824"/>
            <a:ext cx="7056784" cy="4536504"/>
            <a:chOff x="1115616" y="1844824"/>
            <a:chExt cx="7056784" cy="4536504"/>
          </a:xfrm>
        </p:grpSpPr>
        <p:sp>
          <p:nvSpPr>
            <p:cNvPr id="23" name="Main Coherence Controller"/>
            <p:cNvSpPr/>
            <p:nvPr/>
          </p:nvSpPr>
          <p:spPr>
            <a:xfrm>
              <a:off x="1115616"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vert="vert270" lIns="0" tIns="0" rIns="0" bIns="0" rtlCol="0" anchor="ctr"/>
            <a:lstStyle/>
            <a:p>
              <a:pPr algn="ctr"/>
              <a:r>
                <a:rPr lang="en-US" b="1" cap="small" dirty="0" smtClean="0">
                  <a:solidFill>
                    <a:schemeClr val="accent4">
                      <a:lumMod val="75000"/>
                    </a:schemeClr>
                  </a:solidFill>
                </a:rPr>
                <a:t>Flask</a:t>
              </a:r>
            </a:p>
            <a:p>
              <a:pPr algn="ctr"/>
              <a:r>
                <a:rPr lang="en-US" sz="1600" b="1" dirty="0" smtClean="0">
                  <a:solidFill>
                    <a:schemeClr val="accent4">
                      <a:lumMod val="75000"/>
                    </a:schemeClr>
                  </a:solidFill>
                </a:rPr>
                <a:t>Controller</a:t>
              </a:r>
            </a:p>
          </p:txBody>
        </p:sp>
        <p:cxnSp>
          <p:nvCxnSpPr>
            <p:cNvPr id="38" name="37 Conector recto"/>
            <p:cNvCxnSpPr>
              <a:stCxn id="22" idx="2"/>
            </p:cNvCxnSpPr>
            <p:nvPr/>
          </p:nvCxnSpPr>
          <p:spPr>
            <a:xfrm>
              <a:off x="2375756" y="2708920"/>
              <a:ext cx="1404156" cy="64807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463988" y="2708920"/>
              <a:ext cx="36004" cy="576064"/>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flipH="1">
              <a:off x="5796136" y="2708920"/>
              <a:ext cx="1620180" cy="576064"/>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45 Conector recto"/>
            <p:cNvCxnSpPr>
              <a:stCxn id="8" idx="0"/>
            </p:cNvCxnSpPr>
            <p:nvPr/>
          </p:nvCxnSpPr>
          <p:spPr>
            <a:xfrm flipV="1">
              <a:off x="2159732" y="3789040"/>
              <a:ext cx="1404156" cy="792088"/>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flipV="1">
              <a:off x="3671900" y="3933056"/>
              <a:ext cx="684076" cy="64807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2" name="51 Conector recto"/>
            <p:cNvCxnSpPr>
              <a:endCxn id="65" idx="0"/>
            </p:cNvCxnSpPr>
            <p:nvPr/>
          </p:nvCxnSpPr>
          <p:spPr>
            <a:xfrm>
              <a:off x="5940152" y="3861048"/>
              <a:ext cx="1548172" cy="72008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52 Conector recto"/>
            <p:cNvCxnSpPr>
              <a:stCxn id="63" idx="0"/>
            </p:cNvCxnSpPr>
            <p:nvPr/>
          </p:nvCxnSpPr>
          <p:spPr>
            <a:xfrm flipH="1" flipV="1">
              <a:off x="4932040" y="3861048"/>
              <a:ext cx="252028" cy="72008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3 Core"/>
            <p:cNvSpPr/>
            <p:nvPr/>
          </p:nvSpPr>
          <p:spPr>
            <a:xfrm>
              <a:off x="1691680"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solidFill>
                    <a:schemeClr val="accent6">
                      <a:lumMod val="75000"/>
                    </a:schemeClr>
                  </a:solidFill>
                </a:rPr>
                <a:t>Core</a:t>
              </a:r>
              <a:endParaRPr lang="en-US" b="1" dirty="0">
                <a:solidFill>
                  <a:schemeClr val="accent6">
                    <a:lumMod val="75000"/>
                  </a:schemeClr>
                </a:solidFill>
              </a:endParaRPr>
            </a:p>
          </p:txBody>
        </p:sp>
        <p:sp>
          <p:nvSpPr>
            <p:cNvPr id="7" name="6 Nube"/>
            <p:cNvSpPr/>
            <p:nvPr/>
          </p:nvSpPr>
          <p:spPr>
            <a:xfrm>
              <a:off x="2699792" y="3140968"/>
              <a:ext cx="4032448" cy="936104"/>
            </a:xfrm>
            <a:prstGeom prst="cloud">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chemeClr val="accent3">
                      <a:lumMod val="75000"/>
                    </a:schemeClr>
                  </a:solidFill>
                </a:rPr>
                <a:t>On-chip network</a:t>
              </a:r>
              <a:endParaRPr lang="en-US" sz="2000" dirty="0">
                <a:solidFill>
                  <a:schemeClr val="accent3">
                    <a:lumMod val="75000"/>
                  </a:schemeClr>
                </a:solidFill>
              </a:endParaRPr>
            </a:p>
          </p:txBody>
        </p:sp>
        <p:sp>
          <p:nvSpPr>
            <p:cNvPr id="8" name="7 Private cache"/>
            <p:cNvSpPr/>
            <p:nvPr/>
          </p:nvSpPr>
          <p:spPr>
            <a:xfrm>
              <a:off x="1475656"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solidFill>
                    <a:schemeClr val="accent5">
                      <a:lumMod val="75000"/>
                    </a:schemeClr>
                  </a:solidFill>
                </a:rPr>
                <a:t>Private</a:t>
              </a:r>
            </a:p>
            <a:p>
              <a:pPr algn="ctr"/>
              <a:r>
                <a:rPr lang="en-US" b="1" dirty="0" smtClean="0">
                  <a:solidFill>
                    <a:schemeClr val="accent5">
                      <a:lumMod val="75000"/>
                    </a:schemeClr>
                  </a:solidFill>
                </a:rPr>
                <a:t>cache</a:t>
              </a:r>
              <a:endParaRPr lang="en-US" b="1" dirty="0">
                <a:solidFill>
                  <a:schemeClr val="accent5">
                    <a:lumMod val="75000"/>
                  </a:schemeClr>
                </a:solidFill>
              </a:endParaRPr>
            </a:p>
          </p:txBody>
        </p:sp>
        <p:sp>
          <p:nvSpPr>
            <p:cNvPr id="22" name="7 LLC"/>
            <p:cNvSpPr/>
            <p:nvPr/>
          </p:nvSpPr>
          <p:spPr>
            <a:xfrm>
              <a:off x="1691680" y="1844824"/>
              <a:ext cx="1368152" cy="864096"/>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chemeClr val="accent4">
                      <a:lumMod val="75000"/>
                    </a:schemeClr>
                  </a:solidFill>
                </a:rPr>
                <a:t>LLC</a:t>
              </a:r>
              <a:r>
                <a:rPr lang="en-US" sz="1400" b="1" dirty="0" smtClean="0">
                  <a:solidFill>
                    <a:schemeClr val="accent4">
                      <a:lumMod val="75000"/>
                    </a:schemeClr>
                  </a:solidFill>
                </a:rPr>
                <a:t>0</a:t>
              </a:r>
              <a:endParaRPr lang="en-US" sz="2000" b="1" dirty="0">
                <a:solidFill>
                  <a:schemeClr val="accent4">
                    <a:lumMod val="75000"/>
                  </a:schemeClr>
                </a:solidFill>
              </a:endParaRPr>
            </a:p>
          </p:txBody>
        </p:sp>
        <p:grpSp>
          <p:nvGrpSpPr>
            <p:cNvPr id="32" name="Puntos suspensivos"/>
            <p:cNvGrpSpPr/>
            <p:nvPr/>
          </p:nvGrpSpPr>
          <p:grpSpPr>
            <a:xfrm>
              <a:off x="5508104" y="2276872"/>
              <a:ext cx="360040" cy="72008"/>
              <a:chOff x="5364088" y="2276872"/>
              <a:chExt cx="360040" cy="72008"/>
            </a:xfrm>
          </p:grpSpPr>
          <p:sp>
            <p:nvSpPr>
              <p:cNvPr id="29" name="28 Elipse"/>
              <p:cNvSpPr/>
              <p:nvPr/>
            </p:nvSpPr>
            <p:spPr>
              <a:xfrm>
                <a:off x="5364088"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29 Elipse"/>
              <p:cNvSpPr/>
              <p:nvPr/>
            </p:nvSpPr>
            <p:spPr>
              <a:xfrm>
                <a:off x="5508104"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30 Elipse"/>
              <p:cNvSpPr/>
              <p:nvPr/>
            </p:nvSpPr>
            <p:spPr>
              <a:xfrm>
                <a:off x="5652120"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grpSp>
          <p:nvGrpSpPr>
            <p:cNvPr id="33" name="Puntos suspensivos"/>
            <p:cNvGrpSpPr/>
            <p:nvPr/>
          </p:nvGrpSpPr>
          <p:grpSpPr>
            <a:xfrm>
              <a:off x="6084168" y="5157192"/>
              <a:ext cx="360040" cy="72008"/>
              <a:chOff x="5364088" y="2276872"/>
              <a:chExt cx="360040" cy="72008"/>
            </a:xfrm>
          </p:grpSpPr>
          <p:sp>
            <p:nvSpPr>
              <p:cNvPr id="34" name="33 Elipse"/>
              <p:cNvSpPr/>
              <p:nvPr/>
            </p:nvSpPr>
            <p:spPr>
              <a:xfrm>
                <a:off x="5364088"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5" name="34 Elipse"/>
              <p:cNvSpPr/>
              <p:nvPr/>
            </p:nvSpPr>
            <p:spPr>
              <a:xfrm>
                <a:off x="5508104"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6" name="35 Elipse"/>
              <p:cNvSpPr/>
              <p:nvPr/>
            </p:nvSpPr>
            <p:spPr>
              <a:xfrm>
                <a:off x="5652120"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60" name="3 Core"/>
            <p:cNvSpPr/>
            <p:nvPr/>
          </p:nvSpPr>
          <p:spPr>
            <a:xfrm>
              <a:off x="3203848"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b="1" dirty="0">
                <a:solidFill>
                  <a:schemeClr val="accent6">
                    <a:lumMod val="75000"/>
                  </a:schemeClr>
                </a:solidFill>
              </a:endParaRPr>
            </a:p>
          </p:txBody>
        </p:sp>
        <p:sp>
          <p:nvSpPr>
            <p:cNvPr id="61" name="7 Private cache"/>
            <p:cNvSpPr/>
            <p:nvPr/>
          </p:nvSpPr>
          <p:spPr>
            <a:xfrm>
              <a:off x="2987824"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b="1" dirty="0">
                <a:solidFill>
                  <a:schemeClr val="accent5">
                    <a:lumMod val="75000"/>
                  </a:schemeClr>
                </a:solidFill>
              </a:endParaRPr>
            </a:p>
          </p:txBody>
        </p:sp>
        <p:sp>
          <p:nvSpPr>
            <p:cNvPr id="62" name="3 Core"/>
            <p:cNvSpPr/>
            <p:nvPr/>
          </p:nvSpPr>
          <p:spPr>
            <a:xfrm>
              <a:off x="4716016"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b="1" dirty="0">
                <a:solidFill>
                  <a:schemeClr val="accent6">
                    <a:lumMod val="75000"/>
                  </a:schemeClr>
                </a:solidFill>
              </a:endParaRPr>
            </a:p>
          </p:txBody>
        </p:sp>
        <p:sp>
          <p:nvSpPr>
            <p:cNvPr id="63" name="7 Private cache"/>
            <p:cNvSpPr/>
            <p:nvPr/>
          </p:nvSpPr>
          <p:spPr>
            <a:xfrm>
              <a:off x="4499992"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b="1" dirty="0">
                <a:solidFill>
                  <a:schemeClr val="accent5">
                    <a:lumMod val="75000"/>
                  </a:schemeClr>
                </a:solidFill>
              </a:endParaRPr>
            </a:p>
          </p:txBody>
        </p:sp>
        <p:sp>
          <p:nvSpPr>
            <p:cNvPr id="64" name="3 Core"/>
            <p:cNvSpPr/>
            <p:nvPr/>
          </p:nvSpPr>
          <p:spPr>
            <a:xfrm>
              <a:off x="7020272"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b="1" dirty="0">
                <a:solidFill>
                  <a:schemeClr val="accent6">
                    <a:lumMod val="75000"/>
                  </a:schemeClr>
                </a:solidFill>
              </a:endParaRPr>
            </a:p>
          </p:txBody>
        </p:sp>
        <p:sp>
          <p:nvSpPr>
            <p:cNvPr id="65" name="7 Private cache"/>
            <p:cNvSpPr/>
            <p:nvPr/>
          </p:nvSpPr>
          <p:spPr>
            <a:xfrm>
              <a:off x="6804248"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b="1" dirty="0">
                <a:solidFill>
                  <a:schemeClr val="accent5">
                    <a:lumMod val="75000"/>
                  </a:schemeClr>
                </a:solidFill>
              </a:endParaRPr>
            </a:p>
          </p:txBody>
        </p:sp>
        <p:sp>
          <p:nvSpPr>
            <p:cNvPr id="68" name="7 LLC"/>
            <p:cNvSpPr/>
            <p:nvPr/>
          </p:nvSpPr>
          <p:spPr>
            <a:xfrm>
              <a:off x="3923928" y="1844824"/>
              <a:ext cx="1368152" cy="864096"/>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chemeClr val="accent4">
                      <a:lumMod val="75000"/>
                    </a:schemeClr>
                  </a:solidFill>
                </a:rPr>
                <a:t>LLC</a:t>
              </a:r>
              <a:r>
                <a:rPr lang="en-US" sz="1400" b="1" dirty="0" smtClean="0">
                  <a:solidFill>
                    <a:schemeClr val="accent4">
                      <a:lumMod val="75000"/>
                    </a:schemeClr>
                  </a:solidFill>
                </a:rPr>
                <a:t>1</a:t>
              </a:r>
              <a:endParaRPr lang="en-US" sz="2000" b="1" dirty="0">
                <a:solidFill>
                  <a:schemeClr val="accent4">
                    <a:lumMod val="75000"/>
                  </a:schemeClr>
                </a:solidFill>
              </a:endParaRPr>
            </a:p>
          </p:txBody>
        </p:sp>
        <p:sp>
          <p:nvSpPr>
            <p:cNvPr id="69" name="Main Coherence Controller"/>
            <p:cNvSpPr/>
            <p:nvPr/>
          </p:nvSpPr>
          <p:spPr>
            <a:xfrm>
              <a:off x="3347864"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b="1" dirty="0" smtClean="0">
                  <a:solidFill>
                    <a:schemeClr val="accent4">
                      <a:lumMod val="75000"/>
                    </a:schemeClr>
                  </a:solidFill>
                </a:rPr>
                <a:t>FC</a:t>
              </a:r>
            </a:p>
          </p:txBody>
        </p:sp>
        <p:sp>
          <p:nvSpPr>
            <p:cNvPr id="70" name="7 LLC"/>
            <p:cNvSpPr/>
            <p:nvPr/>
          </p:nvSpPr>
          <p:spPr>
            <a:xfrm>
              <a:off x="6660232" y="1844824"/>
              <a:ext cx="1368152" cy="864096"/>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err="1" smtClean="0">
                  <a:solidFill>
                    <a:schemeClr val="accent4">
                      <a:lumMod val="75000"/>
                    </a:schemeClr>
                  </a:solidFill>
                </a:rPr>
                <a:t>LLC</a:t>
              </a:r>
              <a:r>
                <a:rPr lang="en-US" sz="1400" b="1" dirty="0" err="1" smtClean="0">
                  <a:solidFill>
                    <a:schemeClr val="accent4">
                      <a:lumMod val="75000"/>
                    </a:schemeClr>
                  </a:solidFill>
                </a:rPr>
                <a:t>n</a:t>
              </a:r>
              <a:endParaRPr lang="en-US" sz="2000" b="1" dirty="0">
                <a:solidFill>
                  <a:schemeClr val="accent4">
                    <a:lumMod val="75000"/>
                  </a:schemeClr>
                </a:solidFill>
              </a:endParaRPr>
            </a:p>
          </p:txBody>
        </p:sp>
        <p:sp>
          <p:nvSpPr>
            <p:cNvPr id="71" name="Main Coherence Controller"/>
            <p:cNvSpPr/>
            <p:nvPr/>
          </p:nvSpPr>
          <p:spPr>
            <a:xfrm>
              <a:off x="6084168"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smtClean="0">
                  <a:solidFill>
                    <a:schemeClr val="accent4">
                      <a:lumMod val="75000"/>
                    </a:schemeClr>
                  </a:solidFill>
                </a:rPr>
                <a:t>FC</a:t>
              </a:r>
            </a:p>
          </p:txBody>
        </p:sp>
      </p:grpSp>
      <p:sp>
        <p:nvSpPr>
          <p:cNvPr id="74" name="73 Marcador de fecha"/>
          <p:cNvSpPr>
            <a:spLocks noGrp="1"/>
          </p:cNvSpPr>
          <p:nvPr>
            <p:ph type="dt" sz="half" idx="10"/>
          </p:nvPr>
        </p:nvSpPr>
        <p:spPr/>
        <p:txBody>
          <a:bodyPr/>
          <a:lstStyle/>
          <a:p>
            <a:r>
              <a:rPr lang="en-US" smtClean="0"/>
              <a:t>HPCA 2015</a:t>
            </a:r>
            <a:endParaRPr lang="en-US"/>
          </a:p>
        </p:txBody>
      </p:sp>
      <p:sp>
        <p:nvSpPr>
          <p:cNvPr id="75" name="74 Marcador de número de diapositiva"/>
          <p:cNvSpPr>
            <a:spLocks noGrp="1"/>
          </p:cNvSpPr>
          <p:nvPr>
            <p:ph type="sldNum" sz="quarter" idx="12"/>
          </p:nvPr>
        </p:nvSpPr>
        <p:spPr/>
        <p:txBody>
          <a:bodyPr/>
          <a:lstStyle/>
          <a:p>
            <a:fld id="{DFC5E311-F85D-478E-AC57-9939F1D7F46A}" type="slidenum">
              <a:rPr lang="en-US" smtClean="0"/>
              <a:pPr/>
              <a:t>6</a:t>
            </a:fld>
            <a:endParaRPr lang="en-US"/>
          </a:p>
        </p:txBody>
      </p:sp>
      <p:sp>
        <p:nvSpPr>
          <p:cNvPr id="76" name="75 Marcador de pie de página"/>
          <p:cNvSpPr>
            <a:spLocks noGrp="1"/>
          </p:cNvSpPr>
          <p:nvPr>
            <p:ph type="ftr" sz="quarter" idx="11"/>
          </p:nvPr>
        </p:nvSpPr>
        <p:spPr/>
        <p:txBody>
          <a:bodyPr/>
          <a:lstStyle/>
          <a:p>
            <a:r>
              <a:rPr lang="en-US" smtClean="0"/>
              <a:t>Lucia G. Menezo</a:t>
            </a:r>
            <a:endParaRPr lang="en-US"/>
          </a:p>
        </p:txBody>
      </p:sp>
      <p:pic>
        <p:nvPicPr>
          <p:cNvPr id="407" name="406 Imagen" descr="representation.png"/>
          <p:cNvPicPr>
            <a:picLocks noChangeAspect="1"/>
          </p:cNvPicPr>
          <p:nvPr/>
        </p:nvPicPr>
        <p:blipFill>
          <a:blip r:embed="rId3" cstate="print"/>
          <a:stretch>
            <a:fillRect/>
          </a:stretch>
        </p:blipFill>
        <p:spPr>
          <a:xfrm>
            <a:off x="755576" y="1344008"/>
            <a:ext cx="6223758" cy="3718719"/>
          </a:xfrm>
          <a:prstGeom prst="rect">
            <a:avLst/>
          </a:prstGeom>
        </p:spPr>
      </p:pic>
      <p:sp>
        <p:nvSpPr>
          <p:cNvPr id="44" name="2 Marcador de contenido"/>
          <p:cNvSpPr>
            <a:spLocks noGrp="1"/>
          </p:cNvSpPr>
          <p:nvPr>
            <p:ph idx="1"/>
          </p:nvPr>
        </p:nvSpPr>
        <p:spPr>
          <a:xfrm>
            <a:off x="457200" y="1600200"/>
            <a:ext cx="8229600" cy="4525963"/>
          </a:xfrm>
        </p:spPr>
        <p:txBody>
          <a:bodyPr>
            <a:normAutofit/>
          </a:bodyPr>
          <a:lstStyle/>
          <a:p>
            <a:r>
              <a:rPr lang="en-US" b="1" dirty="0" smtClean="0"/>
              <a:t>Directory</a:t>
            </a:r>
            <a:r>
              <a:rPr lang="en-US" dirty="0" smtClean="0"/>
              <a:t> only tracks </a:t>
            </a:r>
            <a:r>
              <a:rPr lang="en-US" u="sng" dirty="0" smtClean="0"/>
              <a:t>actively shared</a:t>
            </a:r>
            <a:r>
              <a:rPr lang="en-US" dirty="0" smtClean="0"/>
              <a:t> blocks</a:t>
            </a:r>
          </a:p>
          <a:p>
            <a:r>
              <a:rPr lang="en-US" b="1" dirty="0" smtClean="0"/>
              <a:t>Filter</a:t>
            </a:r>
            <a:r>
              <a:rPr lang="en-US" dirty="0" smtClean="0"/>
              <a:t> to know (</a:t>
            </a:r>
            <a:r>
              <a:rPr lang="en-US" dirty="0" err="1" smtClean="0"/>
              <a:t>aprox</a:t>
            </a:r>
            <a:r>
              <a:rPr lang="en-US" dirty="0" smtClean="0"/>
              <a:t>.) when a block is inside the chip</a:t>
            </a:r>
          </a:p>
          <a:p>
            <a:endParaRPr lang="en-US" dirty="0" smtClean="0"/>
          </a:p>
          <a:p>
            <a:r>
              <a:rPr lang="en-US" dirty="0" smtClean="0"/>
              <a:t>Token coherence to: </a:t>
            </a:r>
          </a:p>
          <a:p>
            <a:pPr lvl="1"/>
            <a:r>
              <a:rPr lang="en-US" dirty="0" smtClean="0"/>
              <a:t>To guarantee coherent invariants</a:t>
            </a:r>
          </a:p>
          <a:p>
            <a:pPr lvl="1"/>
            <a:r>
              <a:rPr lang="en-US" dirty="0" smtClean="0"/>
              <a:t>To monitor when to update </a:t>
            </a:r>
            <a:r>
              <a:rPr lang="en-US" cap="small" dirty="0" smtClean="0"/>
              <a:t>Flask</a:t>
            </a:r>
            <a:r>
              <a:rPr lang="en-US" dirty="0" smtClean="0"/>
              <a:t> structure</a:t>
            </a:r>
          </a:p>
        </p:txBody>
      </p:sp>
      <p:sp>
        <p:nvSpPr>
          <p:cNvPr id="45" name="44 CuadroTexto"/>
          <p:cNvSpPr txBox="1"/>
          <p:nvPr/>
        </p:nvSpPr>
        <p:spPr>
          <a:xfrm>
            <a:off x="4355976" y="3284984"/>
            <a:ext cx="4552272" cy="1200329"/>
          </a:xfrm>
          <a:prstGeom prst="rect">
            <a:avLst/>
          </a:prstGeom>
          <a:noFill/>
          <a:ln>
            <a:solidFill>
              <a:schemeClr val="bg2">
                <a:lumMod val="75000"/>
              </a:schemeClr>
            </a:solidFill>
          </a:ln>
        </p:spPr>
        <p:txBody>
          <a:bodyPr wrap="none" rtlCol="0">
            <a:spAutoFit/>
          </a:bodyPr>
          <a:lstStyle/>
          <a:p>
            <a:r>
              <a:rPr lang="en-US" dirty="0" smtClean="0"/>
              <a:t>Token Coherence protocol:</a:t>
            </a:r>
          </a:p>
          <a:p>
            <a:pPr lvl="1"/>
            <a:r>
              <a:rPr lang="en-US" dirty="0" smtClean="0"/>
              <a:t>Initially each block := # tokens (==#procs) </a:t>
            </a:r>
          </a:p>
          <a:p>
            <a:pPr lvl="1"/>
            <a:r>
              <a:rPr lang="en-US" dirty="0" smtClean="0"/>
              <a:t>Read request: data and 1 token</a:t>
            </a:r>
          </a:p>
          <a:p>
            <a:pPr lvl="1"/>
            <a:r>
              <a:rPr lang="en-US" dirty="0" smtClean="0"/>
              <a:t>Write request: data and all tokens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endCondLst>
                                    <p:cond evt="onNext" delay="0">
                                      <p:tgtEl>
                                        <p:sldTgt/>
                                      </p:tgtEl>
                                    </p:cond>
                                  </p:endCondLst>
                                  <p:childTnLst>
                                    <p:set>
                                      <p:cBhvr rctx="PPT">
                                        <p:cTn id="6" dur="indefinite"/>
                                        <p:tgtEl>
                                          <p:spTgt spid="73"/>
                                        </p:tgtEl>
                                        <p:attrNameLst>
                                          <p:attrName>style.opacity</p:attrName>
                                        </p:attrNameLst>
                                      </p:cBhvr>
                                      <p:to>
                                        <p:strVal val="0.25"/>
                                      </p:to>
                                    </p:set>
                                    <p:animEffect filter="image" prLst="opacity: 0.25">
                                      <p:cBhvr rctx="IE">
                                        <p:cTn id="7" dur="indefinite"/>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childTnLst>
                                </p:cTn>
                              </p:par>
                              <p:par>
                                <p:cTn id="12" presetID="1" presetClass="exit" presetSubtype="0" fill="hold" nodeType="withEffect">
                                  <p:stCondLst>
                                    <p:cond delay="0"/>
                                  </p:stCondLst>
                                  <p:childTnLst>
                                    <p:set>
                                      <p:cBhvr>
                                        <p:cTn id="13" dur="1" fill="hold">
                                          <p:stCondLst>
                                            <p:cond delay="0"/>
                                          </p:stCondLst>
                                        </p:cTn>
                                        <p:tgtEl>
                                          <p:spTgt spid="80"/>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nodeType="clickEffect">
                                  <p:stCondLst>
                                    <p:cond delay="0"/>
                                  </p:stCondLst>
                                  <p:childTnLst>
                                    <p:animScale>
                                      <p:cBhvr>
                                        <p:cTn id="17" dur="2000" fill="hold"/>
                                        <p:tgtEl>
                                          <p:spTgt spid="73"/>
                                        </p:tgtEl>
                                      </p:cBhvr>
                                      <p:by x="25000" y="25000"/>
                                    </p:animScale>
                                  </p:childTnLst>
                                </p:cTn>
                              </p:par>
                              <p:par>
                                <p:cTn id="18" presetID="49" presetClass="path" presetSubtype="0" accel="50000" decel="50000" fill="hold" nodeType="withEffect">
                                  <p:stCondLst>
                                    <p:cond delay="0"/>
                                  </p:stCondLst>
                                  <p:childTnLst>
                                    <p:animMotion origin="layout" path="M -2.5E-6 1.48148E-6 L 0.35452 0.22569 " pathEditMode="relative" rAng="0" ptsTypes="AA">
                                      <p:cBhvr>
                                        <p:cTn id="19" dur="2000" fill="hold"/>
                                        <p:tgtEl>
                                          <p:spTgt spid="73"/>
                                        </p:tgtEl>
                                        <p:attrNameLst>
                                          <p:attrName>ppt_x</p:attrName>
                                          <p:attrName>ppt_y</p:attrName>
                                        </p:attrNameLst>
                                      </p:cBhvr>
                                      <p:rCtr x="17700" y="11300"/>
                                    </p:animMotion>
                                  </p:childTnLst>
                                </p:cTn>
                              </p:par>
                            </p:childTnLst>
                          </p:cTn>
                        </p:par>
                      </p:childTnLst>
                    </p:cTn>
                  </p:par>
                  <p:par>
                    <p:cTn id="20" fill="hold">
                      <p:stCondLst>
                        <p:cond delay="indefinite"/>
                      </p:stCondLst>
                      <p:childTnLst>
                        <p:par>
                          <p:cTn id="21" fill="hold">
                            <p:stCondLst>
                              <p:cond delay="0"/>
                            </p:stCondLst>
                            <p:childTnLst>
                              <p:par>
                                <p:cTn id="22" presetID="18" presetClass="entr" presetSubtype="9" fill="hold" grpId="0" nodeType="clickEffect">
                                  <p:stCondLst>
                                    <p:cond delay="0"/>
                                  </p:stCondLst>
                                  <p:childTnLst>
                                    <p:set>
                                      <p:cBhvr>
                                        <p:cTn id="23" dur="1" fill="hold">
                                          <p:stCondLst>
                                            <p:cond delay="0"/>
                                          </p:stCondLst>
                                        </p:cTn>
                                        <p:tgtEl>
                                          <p:spTgt spid="413"/>
                                        </p:tgtEl>
                                        <p:attrNameLst>
                                          <p:attrName>style.visibility</p:attrName>
                                        </p:attrNameLst>
                                      </p:cBhvr>
                                      <p:to>
                                        <p:strVal val="visible"/>
                                      </p:to>
                                    </p:set>
                                    <p:animEffect transition="in" filter="strips(upLeft)">
                                      <p:cBhvr>
                                        <p:cTn id="24" dur="1000"/>
                                        <p:tgtEl>
                                          <p:spTgt spid="413"/>
                                        </p:tgtEl>
                                      </p:cBhvr>
                                    </p:animEffect>
                                  </p:childTnLst>
                                </p:cTn>
                              </p:par>
                              <p:par>
                                <p:cTn id="25" presetID="18" presetClass="entr" presetSubtype="9" fill="hold" grpId="0" nodeType="withEffect">
                                  <p:stCondLst>
                                    <p:cond delay="0"/>
                                  </p:stCondLst>
                                  <p:childTnLst>
                                    <p:set>
                                      <p:cBhvr>
                                        <p:cTn id="26" dur="1" fill="hold">
                                          <p:stCondLst>
                                            <p:cond delay="0"/>
                                          </p:stCondLst>
                                        </p:cTn>
                                        <p:tgtEl>
                                          <p:spTgt spid="410"/>
                                        </p:tgtEl>
                                        <p:attrNameLst>
                                          <p:attrName>style.visibility</p:attrName>
                                        </p:attrNameLst>
                                      </p:cBhvr>
                                      <p:to>
                                        <p:strVal val="visible"/>
                                      </p:to>
                                    </p:set>
                                    <p:animEffect transition="in" filter="strips(upLeft)">
                                      <p:cBhvr>
                                        <p:cTn id="27" dur="1000"/>
                                        <p:tgtEl>
                                          <p:spTgt spid="410"/>
                                        </p:tgtEl>
                                      </p:cBhvr>
                                    </p:animEffect>
                                  </p:childTnLst>
                                </p:cTn>
                              </p:par>
                              <p:par>
                                <p:cTn id="28" presetID="18" presetClass="entr" presetSubtype="9" fill="hold" nodeType="withEffect">
                                  <p:stCondLst>
                                    <p:cond delay="0"/>
                                  </p:stCondLst>
                                  <p:childTnLst>
                                    <p:set>
                                      <p:cBhvr>
                                        <p:cTn id="29" dur="1" fill="hold">
                                          <p:stCondLst>
                                            <p:cond delay="0"/>
                                          </p:stCondLst>
                                        </p:cTn>
                                        <p:tgtEl>
                                          <p:spTgt spid="407"/>
                                        </p:tgtEl>
                                        <p:attrNameLst>
                                          <p:attrName>style.visibility</p:attrName>
                                        </p:attrNameLst>
                                      </p:cBhvr>
                                      <p:to>
                                        <p:strVal val="visible"/>
                                      </p:to>
                                    </p:set>
                                    <p:animEffect transition="in" filter="strips(upLeft)">
                                      <p:cBhvr>
                                        <p:cTn id="30" dur="1000"/>
                                        <p:tgtEl>
                                          <p:spTgt spid="407"/>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xit" presetSubtype="9" fill="hold" grpId="1" nodeType="clickEffect">
                                  <p:stCondLst>
                                    <p:cond delay="0"/>
                                  </p:stCondLst>
                                  <p:childTnLst>
                                    <p:animEffect transition="out" filter="strips(upLeft)">
                                      <p:cBhvr>
                                        <p:cTn id="34" dur="1000"/>
                                        <p:tgtEl>
                                          <p:spTgt spid="413"/>
                                        </p:tgtEl>
                                      </p:cBhvr>
                                    </p:animEffect>
                                    <p:set>
                                      <p:cBhvr>
                                        <p:cTn id="35" dur="1" fill="hold">
                                          <p:stCondLst>
                                            <p:cond delay="999"/>
                                          </p:stCondLst>
                                        </p:cTn>
                                        <p:tgtEl>
                                          <p:spTgt spid="413"/>
                                        </p:tgtEl>
                                        <p:attrNameLst>
                                          <p:attrName>style.visibility</p:attrName>
                                        </p:attrNameLst>
                                      </p:cBhvr>
                                      <p:to>
                                        <p:strVal val="hidden"/>
                                      </p:to>
                                    </p:set>
                                  </p:childTnLst>
                                </p:cTn>
                              </p:par>
                              <p:par>
                                <p:cTn id="36" presetID="18" presetClass="exit" presetSubtype="9" fill="hold" grpId="1" nodeType="withEffect">
                                  <p:stCondLst>
                                    <p:cond delay="0"/>
                                  </p:stCondLst>
                                  <p:childTnLst>
                                    <p:animEffect transition="out" filter="strips(upLeft)">
                                      <p:cBhvr>
                                        <p:cTn id="37" dur="1000"/>
                                        <p:tgtEl>
                                          <p:spTgt spid="410"/>
                                        </p:tgtEl>
                                      </p:cBhvr>
                                    </p:animEffect>
                                    <p:set>
                                      <p:cBhvr>
                                        <p:cTn id="38" dur="1" fill="hold">
                                          <p:stCondLst>
                                            <p:cond delay="999"/>
                                          </p:stCondLst>
                                        </p:cTn>
                                        <p:tgtEl>
                                          <p:spTgt spid="410"/>
                                        </p:tgtEl>
                                        <p:attrNameLst>
                                          <p:attrName>style.visibility</p:attrName>
                                        </p:attrNameLst>
                                      </p:cBhvr>
                                      <p:to>
                                        <p:strVal val="hidden"/>
                                      </p:to>
                                    </p:set>
                                  </p:childTnLst>
                                </p:cTn>
                              </p:par>
                              <p:par>
                                <p:cTn id="39" presetID="18" presetClass="exit" presetSubtype="9" fill="hold" nodeType="withEffect">
                                  <p:stCondLst>
                                    <p:cond delay="0"/>
                                  </p:stCondLst>
                                  <p:childTnLst>
                                    <p:animEffect transition="out" filter="strips(upLeft)">
                                      <p:cBhvr>
                                        <p:cTn id="40" dur="1000"/>
                                        <p:tgtEl>
                                          <p:spTgt spid="407"/>
                                        </p:tgtEl>
                                      </p:cBhvr>
                                    </p:animEffect>
                                    <p:set>
                                      <p:cBhvr>
                                        <p:cTn id="41" dur="1" fill="hold">
                                          <p:stCondLst>
                                            <p:cond delay="999"/>
                                          </p:stCondLst>
                                        </p:cTn>
                                        <p:tgtEl>
                                          <p:spTgt spid="407"/>
                                        </p:tgtEl>
                                        <p:attrNameLst>
                                          <p:attrName>style.visibility</p:attrName>
                                        </p:attrNameLst>
                                      </p:cBhvr>
                                      <p:to>
                                        <p:strVal val="hidden"/>
                                      </p:to>
                                    </p:se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44">
                                            <p:txEl>
                                              <p:pRg st="0" end="0"/>
                                            </p:txEl>
                                          </p:spTgt>
                                        </p:tgtEl>
                                        <p:attrNameLst>
                                          <p:attrName>style.visibility</p:attrName>
                                        </p:attrNameLst>
                                      </p:cBhvr>
                                      <p:to>
                                        <p:strVal val="visible"/>
                                      </p:to>
                                    </p:set>
                                    <p:animEffect transition="in" filter="fade">
                                      <p:cBhvr>
                                        <p:cTn id="45" dur="1000"/>
                                        <p:tgtEl>
                                          <p:spTgt spid="44">
                                            <p:txEl>
                                              <p:pRg st="0" end="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4">
                                            <p:txEl>
                                              <p:pRg st="1" end="1"/>
                                            </p:txEl>
                                          </p:spTgt>
                                        </p:tgtEl>
                                        <p:attrNameLst>
                                          <p:attrName>style.visibility</p:attrName>
                                        </p:attrNameLst>
                                      </p:cBhvr>
                                      <p:to>
                                        <p:strVal val="visible"/>
                                      </p:to>
                                    </p:set>
                                    <p:animEffect transition="in" filter="fade">
                                      <p:cBhvr>
                                        <p:cTn id="48" dur="1000"/>
                                        <p:tgtEl>
                                          <p:spTgt spid="44">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4">
                                            <p:txEl>
                                              <p:pRg st="3" end="3"/>
                                            </p:txEl>
                                          </p:spTgt>
                                        </p:tgtEl>
                                        <p:attrNameLst>
                                          <p:attrName>style.visibility</p:attrName>
                                        </p:attrNameLst>
                                      </p:cBhvr>
                                      <p:to>
                                        <p:strVal val="visible"/>
                                      </p:to>
                                    </p:set>
                                    <p:animEffect transition="in" filter="fade">
                                      <p:cBhvr>
                                        <p:cTn id="53" dur="2000"/>
                                        <p:tgtEl>
                                          <p:spTgt spid="44">
                                            <p:txEl>
                                              <p:pRg st="3" end="3"/>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44">
                                            <p:txEl>
                                              <p:pRg st="4" end="4"/>
                                            </p:txEl>
                                          </p:spTgt>
                                        </p:tgtEl>
                                        <p:attrNameLst>
                                          <p:attrName>style.visibility</p:attrName>
                                        </p:attrNameLst>
                                      </p:cBhvr>
                                      <p:to>
                                        <p:strVal val="visible"/>
                                      </p:to>
                                    </p:set>
                                    <p:animEffect transition="in" filter="fade">
                                      <p:cBhvr>
                                        <p:cTn id="56" dur="2000"/>
                                        <p:tgtEl>
                                          <p:spTgt spid="44">
                                            <p:txEl>
                                              <p:pRg st="4" end="4"/>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44">
                                            <p:txEl>
                                              <p:pRg st="5" end="5"/>
                                            </p:txEl>
                                          </p:spTgt>
                                        </p:tgtEl>
                                        <p:attrNameLst>
                                          <p:attrName>style.visibility</p:attrName>
                                        </p:attrNameLst>
                                      </p:cBhvr>
                                      <p:to>
                                        <p:strVal val="visible"/>
                                      </p:to>
                                    </p:set>
                                    <p:animEffect transition="in" filter="fade">
                                      <p:cBhvr>
                                        <p:cTn id="59" dur="2000"/>
                                        <p:tgtEl>
                                          <p:spTgt spid="44">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fade">
                                      <p:cBhvr>
                                        <p:cTn id="64"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 grpId="0" animBg="1"/>
      <p:bldP spid="413" grpId="1" animBg="1"/>
      <p:bldP spid="410" grpId="0" animBg="1"/>
      <p:bldP spid="410" grpId="1" animBg="1"/>
      <p:bldP spid="44" grpId="0" uiExpand="1" build="p"/>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cap="small" dirty="0" smtClean="0"/>
              <a:t>Flask</a:t>
            </a:r>
            <a:r>
              <a:rPr lang="en-US" dirty="0" smtClean="0"/>
              <a:t> Coherence Basics</a:t>
            </a:r>
            <a:endParaRPr lang="en-US" dirty="0"/>
          </a:p>
        </p:txBody>
      </p:sp>
      <p:sp>
        <p:nvSpPr>
          <p:cNvPr id="3" name="2 Marcador de contenido"/>
          <p:cNvSpPr>
            <a:spLocks noGrp="1"/>
          </p:cNvSpPr>
          <p:nvPr>
            <p:ph idx="1"/>
          </p:nvPr>
        </p:nvSpPr>
        <p:spPr/>
        <p:txBody>
          <a:bodyPr>
            <a:normAutofit/>
          </a:bodyPr>
          <a:lstStyle/>
          <a:p>
            <a:r>
              <a:rPr lang="en-US" i="1" dirty="0" smtClean="0">
                <a:sym typeface="Wingdings" pitchFamily="2" charset="2"/>
              </a:rPr>
              <a:t>Private block</a:t>
            </a:r>
            <a:endParaRPr lang="en-US" i="1" dirty="0" smtClean="0"/>
          </a:p>
          <a:p>
            <a:pPr lvl="1"/>
            <a:r>
              <a:rPr lang="en-US" dirty="0" smtClean="0"/>
              <a:t>Block only in one private cache </a:t>
            </a:r>
            <a:r>
              <a:rPr lang="en-US" dirty="0" smtClean="0">
                <a:sym typeface="Wingdings" pitchFamily="2" charset="2"/>
              </a:rPr>
              <a:t> n</a:t>
            </a:r>
            <a:r>
              <a:rPr lang="en-US" dirty="0" smtClean="0"/>
              <a:t>o entry allocated in directory</a:t>
            </a:r>
            <a:endParaRPr lang="en-US" dirty="0" smtClean="0">
              <a:sym typeface="Wingdings" pitchFamily="2" charset="2"/>
            </a:endParaRPr>
          </a:p>
          <a:p>
            <a:pPr lvl="1"/>
            <a:r>
              <a:rPr lang="en-US" dirty="0" smtClean="0">
                <a:sym typeface="Wingdings" pitchFamily="2" charset="2"/>
              </a:rPr>
              <a:t>Replacement will move the block to further levels until LLC </a:t>
            </a:r>
          </a:p>
          <a:p>
            <a:r>
              <a:rPr lang="en-US" i="1" dirty="0" smtClean="0">
                <a:sym typeface="Wingdings" pitchFamily="2" charset="2"/>
              </a:rPr>
              <a:t>Actively shared block</a:t>
            </a:r>
            <a:endParaRPr lang="en-US" dirty="0" smtClean="0">
              <a:sym typeface="Wingdings" pitchFamily="2" charset="2"/>
            </a:endParaRPr>
          </a:p>
          <a:p>
            <a:pPr lvl="1"/>
            <a:r>
              <a:rPr lang="en-US" dirty="0" smtClean="0">
                <a:sym typeface="Wingdings" pitchFamily="2" charset="2"/>
              </a:rPr>
              <a:t>A block present in any private cache is requested by another core</a:t>
            </a:r>
          </a:p>
          <a:p>
            <a:pPr lvl="1"/>
            <a:r>
              <a:rPr lang="en-US" dirty="0" smtClean="0">
                <a:sym typeface="Wingdings" pitchFamily="2" charset="2"/>
              </a:rPr>
              <a:t>Need to allocate an entry in the directory</a:t>
            </a:r>
          </a:p>
        </p:txBody>
      </p:sp>
      <p:sp>
        <p:nvSpPr>
          <p:cNvPr id="4" name="3 Marcador de fecha"/>
          <p:cNvSpPr>
            <a:spLocks noGrp="1"/>
          </p:cNvSpPr>
          <p:nvPr>
            <p:ph type="dt" sz="half" idx="10"/>
          </p:nvPr>
        </p:nvSpPr>
        <p:spPr/>
        <p:txBody>
          <a:bodyPr/>
          <a:lstStyle/>
          <a:p>
            <a:r>
              <a:rPr lang="en-US" dirty="0" smtClean="0"/>
              <a:t>HPCA 2015</a:t>
            </a:r>
            <a:endParaRPr lang="en-US" dirty="0"/>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9" name="1 Grupo GLOBAL SYSTEM"/>
          <p:cNvGrpSpPr/>
          <p:nvPr/>
        </p:nvGrpSpPr>
        <p:grpSpPr>
          <a:xfrm>
            <a:off x="1187624" y="1844824"/>
            <a:ext cx="7128792" cy="4536504"/>
            <a:chOff x="1187624" y="1844824"/>
            <a:chExt cx="7128792" cy="4536504"/>
          </a:xfrm>
        </p:grpSpPr>
        <p:cxnSp>
          <p:nvCxnSpPr>
            <p:cNvPr id="38" name="37 Conector recto"/>
            <p:cNvCxnSpPr/>
            <p:nvPr/>
          </p:nvCxnSpPr>
          <p:spPr>
            <a:xfrm>
              <a:off x="2879812" y="2708920"/>
              <a:ext cx="1044116" cy="64807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608004" y="2708920"/>
              <a:ext cx="36004" cy="576064"/>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flipH="1">
              <a:off x="5940152" y="2708920"/>
              <a:ext cx="1620180" cy="576064"/>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45 Conector recto"/>
            <p:cNvCxnSpPr>
              <a:stCxn id="8" idx="0"/>
            </p:cNvCxnSpPr>
            <p:nvPr/>
          </p:nvCxnSpPr>
          <p:spPr>
            <a:xfrm flipV="1">
              <a:off x="2303748" y="3789040"/>
              <a:ext cx="1404156" cy="792088"/>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flipV="1">
              <a:off x="3815916" y="3933056"/>
              <a:ext cx="684076" cy="648072"/>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2" name="51 Conector recto"/>
            <p:cNvCxnSpPr>
              <a:endCxn id="65" idx="0"/>
            </p:cNvCxnSpPr>
            <p:nvPr/>
          </p:nvCxnSpPr>
          <p:spPr>
            <a:xfrm>
              <a:off x="6084168" y="3861048"/>
              <a:ext cx="1548172" cy="72008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52 Conector recto"/>
            <p:cNvCxnSpPr>
              <a:stCxn id="63" idx="0"/>
            </p:cNvCxnSpPr>
            <p:nvPr/>
          </p:nvCxnSpPr>
          <p:spPr>
            <a:xfrm flipH="1" flipV="1">
              <a:off x="5076056" y="3861048"/>
              <a:ext cx="252028" cy="72008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3 Core"/>
            <p:cNvSpPr/>
            <p:nvPr/>
          </p:nvSpPr>
          <p:spPr>
            <a:xfrm>
              <a:off x="1835696"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solidFill>
                    <a:schemeClr val="accent6">
                      <a:lumMod val="75000"/>
                    </a:schemeClr>
                  </a:solidFill>
                </a:rPr>
                <a:t>P0</a:t>
              </a:r>
              <a:endParaRPr lang="en-US" b="1" dirty="0">
                <a:solidFill>
                  <a:schemeClr val="accent6">
                    <a:lumMod val="75000"/>
                  </a:schemeClr>
                </a:solidFill>
              </a:endParaRPr>
            </a:p>
          </p:txBody>
        </p:sp>
        <p:sp>
          <p:nvSpPr>
            <p:cNvPr id="7" name="6 Nube"/>
            <p:cNvSpPr/>
            <p:nvPr/>
          </p:nvSpPr>
          <p:spPr>
            <a:xfrm>
              <a:off x="2843808" y="3140968"/>
              <a:ext cx="4032448" cy="936104"/>
            </a:xfrm>
            <a:prstGeom prst="cloud">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000" dirty="0">
                <a:solidFill>
                  <a:schemeClr val="accent3">
                    <a:lumMod val="75000"/>
                  </a:schemeClr>
                </a:solidFill>
              </a:endParaRPr>
            </a:p>
          </p:txBody>
        </p:sp>
        <p:sp>
          <p:nvSpPr>
            <p:cNvPr id="8" name="7 Private cache"/>
            <p:cNvSpPr/>
            <p:nvPr/>
          </p:nvSpPr>
          <p:spPr>
            <a:xfrm>
              <a:off x="1619672"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b="1" dirty="0">
                <a:solidFill>
                  <a:schemeClr val="accent5">
                    <a:lumMod val="75000"/>
                  </a:schemeClr>
                </a:solidFill>
              </a:endParaRPr>
            </a:p>
          </p:txBody>
        </p:sp>
        <p:grpSp>
          <p:nvGrpSpPr>
            <p:cNvPr id="6" name="Puntos suspensivos"/>
            <p:cNvGrpSpPr/>
            <p:nvPr/>
          </p:nvGrpSpPr>
          <p:grpSpPr>
            <a:xfrm>
              <a:off x="5652120" y="2276872"/>
              <a:ext cx="360040" cy="72008"/>
              <a:chOff x="5364088" y="2276872"/>
              <a:chExt cx="360040" cy="72008"/>
            </a:xfrm>
          </p:grpSpPr>
          <p:sp>
            <p:nvSpPr>
              <p:cNvPr id="29" name="28 Elipse"/>
              <p:cNvSpPr/>
              <p:nvPr/>
            </p:nvSpPr>
            <p:spPr>
              <a:xfrm>
                <a:off x="5364088"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29 Elipse"/>
              <p:cNvSpPr/>
              <p:nvPr/>
            </p:nvSpPr>
            <p:spPr>
              <a:xfrm>
                <a:off x="5508104"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30 Elipse"/>
              <p:cNvSpPr/>
              <p:nvPr/>
            </p:nvSpPr>
            <p:spPr>
              <a:xfrm>
                <a:off x="5652120"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grpSp>
          <p:nvGrpSpPr>
            <p:cNvPr id="9" name="Puntos suspensivos"/>
            <p:cNvGrpSpPr/>
            <p:nvPr/>
          </p:nvGrpSpPr>
          <p:grpSpPr>
            <a:xfrm>
              <a:off x="6228184" y="5157192"/>
              <a:ext cx="360040" cy="72008"/>
              <a:chOff x="5364088" y="2276872"/>
              <a:chExt cx="360040" cy="72008"/>
            </a:xfrm>
          </p:grpSpPr>
          <p:sp>
            <p:nvSpPr>
              <p:cNvPr id="34" name="33 Elipse"/>
              <p:cNvSpPr/>
              <p:nvPr/>
            </p:nvSpPr>
            <p:spPr>
              <a:xfrm>
                <a:off x="5364088"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5" name="34 Elipse"/>
              <p:cNvSpPr/>
              <p:nvPr/>
            </p:nvSpPr>
            <p:spPr>
              <a:xfrm>
                <a:off x="5508104"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6" name="35 Elipse"/>
              <p:cNvSpPr/>
              <p:nvPr/>
            </p:nvSpPr>
            <p:spPr>
              <a:xfrm>
                <a:off x="5652120" y="2276872"/>
                <a:ext cx="72008" cy="720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60" name="3 Core"/>
            <p:cNvSpPr/>
            <p:nvPr/>
          </p:nvSpPr>
          <p:spPr>
            <a:xfrm>
              <a:off x="3347864"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solidFill>
                    <a:schemeClr val="accent6">
                      <a:lumMod val="75000"/>
                    </a:schemeClr>
                  </a:solidFill>
                </a:rPr>
                <a:t>P1</a:t>
              </a:r>
              <a:endParaRPr lang="en-US" b="1" dirty="0">
                <a:solidFill>
                  <a:schemeClr val="accent6">
                    <a:lumMod val="75000"/>
                  </a:schemeClr>
                </a:solidFill>
              </a:endParaRPr>
            </a:p>
          </p:txBody>
        </p:sp>
        <p:sp>
          <p:nvSpPr>
            <p:cNvPr id="61" name="7 Private cache"/>
            <p:cNvSpPr/>
            <p:nvPr/>
          </p:nvSpPr>
          <p:spPr>
            <a:xfrm>
              <a:off x="3131840"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b="1" dirty="0">
                <a:solidFill>
                  <a:schemeClr val="accent5">
                    <a:lumMod val="75000"/>
                  </a:schemeClr>
                </a:solidFill>
              </a:endParaRPr>
            </a:p>
          </p:txBody>
        </p:sp>
        <p:sp>
          <p:nvSpPr>
            <p:cNvPr id="62" name="3 Core"/>
            <p:cNvSpPr/>
            <p:nvPr/>
          </p:nvSpPr>
          <p:spPr>
            <a:xfrm>
              <a:off x="4860032"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solidFill>
                    <a:schemeClr val="accent6">
                      <a:lumMod val="75000"/>
                    </a:schemeClr>
                  </a:solidFill>
                </a:rPr>
                <a:t>P2</a:t>
              </a:r>
              <a:endParaRPr lang="en-US" b="1" dirty="0">
                <a:solidFill>
                  <a:schemeClr val="accent6">
                    <a:lumMod val="75000"/>
                  </a:schemeClr>
                </a:solidFill>
              </a:endParaRPr>
            </a:p>
          </p:txBody>
        </p:sp>
        <p:sp>
          <p:nvSpPr>
            <p:cNvPr id="63" name="7 Private cache"/>
            <p:cNvSpPr/>
            <p:nvPr/>
          </p:nvSpPr>
          <p:spPr>
            <a:xfrm>
              <a:off x="4644008"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b="1" dirty="0">
                <a:solidFill>
                  <a:schemeClr val="accent5">
                    <a:lumMod val="75000"/>
                  </a:schemeClr>
                </a:solidFill>
              </a:endParaRPr>
            </a:p>
          </p:txBody>
        </p:sp>
        <p:sp>
          <p:nvSpPr>
            <p:cNvPr id="64" name="3 Core"/>
            <p:cNvSpPr/>
            <p:nvPr/>
          </p:nvSpPr>
          <p:spPr>
            <a:xfrm>
              <a:off x="7164288" y="5445224"/>
              <a:ext cx="936104" cy="936104"/>
            </a:xfrm>
            <a:prstGeom prst="ellipse">
              <a:avLst/>
            </a:prstGeom>
            <a:ln w="1270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solidFill>
                    <a:schemeClr val="accent6">
                      <a:lumMod val="75000"/>
                    </a:schemeClr>
                  </a:solidFill>
                </a:rPr>
                <a:t>P3</a:t>
              </a:r>
              <a:endParaRPr lang="en-US" b="1" dirty="0">
                <a:solidFill>
                  <a:schemeClr val="accent6">
                    <a:lumMod val="75000"/>
                  </a:schemeClr>
                </a:solidFill>
              </a:endParaRPr>
            </a:p>
          </p:txBody>
        </p:sp>
        <p:sp>
          <p:nvSpPr>
            <p:cNvPr id="65" name="7 Private cache"/>
            <p:cNvSpPr/>
            <p:nvPr/>
          </p:nvSpPr>
          <p:spPr>
            <a:xfrm>
              <a:off x="6948264" y="4581128"/>
              <a:ext cx="1368152" cy="864096"/>
            </a:xfrm>
            <a:prstGeom prst="rect">
              <a:avLst/>
            </a:prstGeom>
            <a:ln w="12700">
              <a:solidFill>
                <a:schemeClr val="accent5">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b="1" dirty="0">
                <a:solidFill>
                  <a:schemeClr val="accent5">
                    <a:lumMod val="75000"/>
                  </a:schemeClr>
                </a:solidFill>
              </a:endParaRPr>
            </a:p>
          </p:txBody>
        </p:sp>
        <p:sp>
          <p:nvSpPr>
            <p:cNvPr id="68" name="7 LLC"/>
            <p:cNvSpPr/>
            <p:nvPr/>
          </p:nvSpPr>
          <p:spPr>
            <a:xfrm>
              <a:off x="4067944" y="1844824"/>
              <a:ext cx="1368152" cy="864096"/>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000" b="1" dirty="0">
                <a:solidFill>
                  <a:schemeClr val="accent4">
                    <a:lumMod val="75000"/>
                  </a:schemeClr>
                </a:solidFill>
              </a:endParaRPr>
            </a:p>
          </p:txBody>
        </p:sp>
        <p:sp>
          <p:nvSpPr>
            <p:cNvPr id="69" name="Main Coherence Controller"/>
            <p:cNvSpPr/>
            <p:nvPr/>
          </p:nvSpPr>
          <p:spPr>
            <a:xfrm>
              <a:off x="3491880"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b="1" dirty="0" smtClean="0">
                <a:solidFill>
                  <a:schemeClr val="accent4">
                    <a:lumMod val="75000"/>
                  </a:schemeClr>
                </a:solidFill>
              </a:endParaRPr>
            </a:p>
          </p:txBody>
        </p:sp>
        <p:sp>
          <p:nvSpPr>
            <p:cNvPr id="70" name="7 LLC"/>
            <p:cNvSpPr/>
            <p:nvPr/>
          </p:nvSpPr>
          <p:spPr>
            <a:xfrm>
              <a:off x="6804248" y="1844824"/>
              <a:ext cx="1368152" cy="864096"/>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000" b="1" dirty="0">
                <a:solidFill>
                  <a:schemeClr val="accent4">
                    <a:lumMod val="75000"/>
                  </a:schemeClr>
                </a:solidFill>
              </a:endParaRPr>
            </a:p>
          </p:txBody>
        </p:sp>
        <p:sp>
          <p:nvSpPr>
            <p:cNvPr id="71" name="Main Coherence Controller"/>
            <p:cNvSpPr/>
            <p:nvPr/>
          </p:nvSpPr>
          <p:spPr>
            <a:xfrm>
              <a:off x="6228184"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b="1" dirty="0" smtClean="0">
                <a:solidFill>
                  <a:schemeClr val="accent4">
                    <a:lumMod val="75000"/>
                  </a:schemeClr>
                </a:solidFill>
              </a:endParaRPr>
            </a:p>
          </p:txBody>
        </p:sp>
        <p:sp>
          <p:nvSpPr>
            <p:cNvPr id="276" name="7 LLC"/>
            <p:cNvSpPr/>
            <p:nvPr/>
          </p:nvSpPr>
          <p:spPr>
            <a:xfrm>
              <a:off x="1763688" y="1844824"/>
              <a:ext cx="1368152" cy="864096"/>
            </a:xfrm>
            <a:prstGeom prst="rect">
              <a:avLst/>
            </a:prstGeom>
            <a:ln w="12700">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000" b="1" dirty="0">
                <a:solidFill>
                  <a:schemeClr val="accent4">
                    <a:lumMod val="75000"/>
                  </a:schemeClr>
                </a:solidFill>
              </a:endParaRPr>
            </a:p>
          </p:txBody>
        </p:sp>
        <p:sp>
          <p:nvSpPr>
            <p:cNvPr id="277" name="Main Coherence Controller"/>
            <p:cNvSpPr/>
            <p:nvPr/>
          </p:nvSpPr>
          <p:spPr>
            <a:xfrm>
              <a:off x="1187624" y="1844824"/>
              <a:ext cx="576064" cy="864096"/>
            </a:xfrm>
            <a:prstGeom prst="rect">
              <a:avLst/>
            </a:prstGeom>
            <a:ln w="12700">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b="1" dirty="0" smtClean="0">
                <a:solidFill>
                  <a:schemeClr val="accent4">
                    <a:lumMod val="75000"/>
                  </a:schemeClr>
                </a:solidFill>
              </a:endParaRPr>
            </a:p>
          </p:txBody>
        </p:sp>
      </p:grpSp>
      <p:sp>
        <p:nvSpPr>
          <p:cNvPr id="263" name="0 Título"/>
          <p:cNvSpPr>
            <a:spLocks noGrp="1"/>
          </p:cNvSpPr>
          <p:nvPr>
            <p:ph type="title"/>
          </p:nvPr>
        </p:nvSpPr>
        <p:spPr/>
        <p:txBody>
          <a:bodyPr/>
          <a:lstStyle/>
          <a:p>
            <a:r>
              <a:rPr lang="en-US" cap="small" dirty="0" smtClean="0"/>
              <a:t>Flask</a:t>
            </a:r>
            <a:r>
              <a:rPr lang="en-US" dirty="0" smtClean="0"/>
              <a:t> Conceptual Approach</a:t>
            </a:r>
            <a:endParaRPr lang="en-US" dirty="0"/>
          </a:p>
        </p:txBody>
      </p:sp>
      <p:sp>
        <p:nvSpPr>
          <p:cNvPr id="74" name="a Marcador de fecha"/>
          <p:cNvSpPr>
            <a:spLocks noGrp="1"/>
          </p:cNvSpPr>
          <p:nvPr>
            <p:ph type="dt" sz="half" idx="10"/>
          </p:nvPr>
        </p:nvSpPr>
        <p:spPr/>
        <p:txBody>
          <a:bodyPr/>
          <a:lstStyle/>
          <a:p>
            <a:r>
              <a:rPr lang="en-US" smtClean="0"/>
              <a:t>HPCA 2015</a:t>
            </a:r>
            <a:endParaRPr lang="en-US"/>
          </a:p>
        </p:txBody>
      </p:sp>
      <p:sp>
        <p:nvSpPr>
          <p:cNvPr id="75" name="b Marcador de número de diapositiva"/>
          <p:cNvSpPr>
            <a:spLocks noGrp="1"/>
          </p:cNvSpPr>
          <p:nvPr>
            <p:ph type="sldNum" sz="quarter" idx="12"/>
          </p:nvPr>
        </p:nvSpPr>
        <p:spPr/>
        <p:txBody>
          <a:bodyPr/>
          <a:lstStyle/>
          <a:p>
            <a:fld id="{DFC5E311-F85D-478E-AC57-9939F1D7F46A}" type="slidenum">
              <a:rPr lang="en-US" smtClean="0"/>
              <a:pPr/>
              <a:t>8</a:t>
            </a:fld>
            <a:endParaRPr lang="en-US"/>
          </a:p>
        </p:txBody>
      </p:sp>
      <p:sp>
        <p:nvSpPr>
          <p:cNvPr id="76" name="c Marcador de pie de página"/>
          <p:cNvSpPr>
            <a:spLocks noGrp="1"/>
          </p:cNvSpPr>
          <p:nvPr>
            <p:ph type="ftr" sz="quarter" idx="11"/>
          </p:nvPr>
        </p:nvSpPr>
        <p:spPr/>
        <p:txBody>
          <a:bodyPr/>
          <a:lstStyle/>
          <a:p>
            <a:r>
              <a:rPr lang="en-US" dirty="0" smtClean="0"/>
              <a:t>Lucia G. Menezo</a:t>
            </a:r>
            <a:endParaRPr lang="en-US" dirty="0"/>
          </a:p>
        </p:txBody>
      </p:sp>
      <p:sp>
        <p:nvSpPr>
          <p:cNvPr id="193" name="d Rectángulo Etiqueta LLC"/>
          <p:cNvSpPr/>
          <p:nvPr/>
        </p:nvSpPr>
        <p:spPr>
          <a:xfrm rot="16200000">
            <a:off x="-1065513" y="1823280"/>
            <a:ext cx="2881815" cy="646331"/>
          </a:xfrm>
          <a:prstGeom prst="rect">
            <a:avLst/>
          </a:prstGeom>
        </p:spPr>
        <p:txBody>
          <a:bodyPr wrap="none">
            <a:spAutoFit/>
          </a:bodyPr>
          <a:lstStyle/>
          <a:p>
            <a:pPr algn="ctr"/>
            <a:r>
              <a:rPr lang="en-US" b="1" cap="small" dirty="0" smtClean="0">
                <a:solidFill>
                  <a:schemeClr val="accent4">
                    <a:lumMod val="75000"/>
                  </a:schemeClr>
                </a:solidFill>
              </a:rPr>
              <a:t>Flask</a:t>
            </a:r>
            <a:r>
              <a:rPr lang="en-US" b="1" dirty="0" smtClean="0">
                <a:solidFill>
                  <a:schemeClr val="accent4">
                    <a:lumMod val="75000"/>
                  </a:schemeClr>
                </a:solidFill>
              </a:rPr>
              <a:t> Coherence Controllers </a:t>
            </a:r>
          </a:p>
          <a:p>
            <a:pPr algn="ctr"/>
            <a:r>
              <a:rPr lang="en-US" b="1" dirty="0" smtClean="0">
                <a:solidFill>
                  <a:schemeClr val="accent4">
                    <a:lumMod val="75000"/>
                  </a:schemeClr>
                </a:solidFill>
              </a:rPr>
              <a:t>Last Level Caches</a:t>
            </a:r>
            <a:endParaRPr lang="en-US" dirty="0"/>
          </a:p>
        </p:txBody>
      </p:sp>
      <p:sp>
        <p:nvSpPr>
          <p:cNvPr id="192" name="d Rectángulo Etiqueta Private Caches"/>
          <p:cNvSpPr/>
          <p:nvPr/>
        </p:nvSpPr>
        <p:spPr>
          <a:xfrm rot="16200000">
            <a:off x="-499918" y="4756502"/>
            <a:ext cx="1872208" cy="369332"/>
          </a:xfrm>
          <a:prstGeom prst="rect">
            <a:avLst/>
          </a:prstGeom>
        </p:spPr>
        <p:txBody>
          <a:bodyPr wrap="square">
            <a:spAutoFit/>
          </a:bodyPr>
          <a:lstStyle/>
          <a:p>
            <a:pPr algn="ctr"/>
            <a:r>
              <a:rPr lang="en-US" b="1" dirty="0" smtClean="0">
                <a:solidFill>
                  <a:schemeClr val="accent5">
                    <a:lumMod val="75000"/>
                  </a:schemeClr>
                </a:solidFill>
              </a:rPr>
              <a:t>Private Caches</a:t>
            </a:r>
            <a:endParaRPr lang="en-US" b="1" dirty="0">
              <a:solidFill>
                <a:schemeClr val="accent5">
                  <a:lumMod val="75000"/>
                </a:schemeClr>
              </a:solidFill>
            </a:endParaRPr>
          </a:p>
        </p:txBody>
      </p:sp>
      <p:grpSp>
        <p:nvGrpSpPr>
          <p:cNvPr id="235" name="234 Grupo - estado p0"/>
          <p:cNvGrpSpPr/>
          <p:nvPr/>
        </p:nvGrpSpPr>
        <p:grpSpPr>
          <a:xfrm>
            <a:off x="1619672" y="5085184"/>
            <a:ext cx="1368152" cy="288032"/>
            <a:chOff x="1619672" y="5085184"/>
            <a:chExt cx="1368152" cy="288032"/>
          </a:xfrm>
        </p:grpSpPr>
        <p:sp>
          <p:nvSpPr>
            <p:cNvPr id="206" name="205 Rectángulo"/>
            <p:cNvSpPr/>
            <p:nvPr/>
          </p:nvSpPr>
          <p:spPr>
            <a:xfrm>
              <a:off x="1619672"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a:t>
              </a:r>
              <a:endParaRPr lang="en-US" dirty="0"/>
            </a:p>
          </p:txBody>
        </p:sp>
        <p:sp>
          <p:nvSpPr>
            <p:cNvPr id="207" name="206 Rectángulo"/>
            <p:cNvSpPr/>
            <p:nvPr/>
          </p:nvSpPr>
          <p:spPr>
            <a:xfrm>
              <a:off x="1979712"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0</a:t>
              </a:r>
              <a:endParaRPr lang="en-US" dirty="0"/>
            </a:p>
          </p:txBody>
        </p:sp>
        <p:sp>
          <p:nvSpPr>
            <p:cNvPr id="208" name="207 Rectángulo"/>
            <p:cNvSpPr/>
            <p:nvPr/>
          </p:nvSpPr>
          <p:spPr>
            <a:xfrm>
              <a:off x="2339752" y="5085184"/>
              <a:ext cx="64807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N/A</a:t>
              </a:r>
              <a:endParaRPr lang="en-US" dirty="0"/>
            </a:p>
          </p:txBody>
        </p:sp>
      </p:grpSp>
      <p:grpSp>
        <p:nvGrpSpPr>
          <p:cNvPr id="234" name="233 Grupo - estado p1"/>
          <p:cNvGrpSpPr/>
          <p:nvPr/>
        </p:nvGrpSpPr>
        <p:grpSpPr>
          <a:xfrm>
            <a:off x="3131840" y="5085184"/>
            <a:ext cx="1368152" cy="288032"/>
            <a:chOff x="3131840" y="5085184"/>
            <a:chExt cx="1368152" cy="288032"/>
          </a:xfrm>
        </p:grpSpPr>
        <p:sp>
          <p:nvSpPr>
            <p:cNvPr id="209" name="208 Rectángulo"/>
            <p:cNvSpPr/>
            <p:nvPr/>
          </p:nvSpPr>
          <p:spPr>
            <a:xfrm>
              <a:off x="3131840"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O</a:t>
              </a:r>
              <a:endParaRPr lang="en-US" dirty="0"/>
            </a:p>
          </p:txBody>
        </p:sp>
        <p:sp>
          <p:nvSpPr>
            <p:cNvPr id="210" name="209 Rectángulo"/>
            <p:cNvSpPr/>
            <p:nvPr/>
          </p:nvSpPr>
          <p:spPr>
            <a:xfrm>
              <a:off x="3491880"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3</a:t>
              </a:r>
              <a:endParaRPr lang="en-US" dirty="0"/>
            </a:p>
          </p:txBody>
        </p:sp>
        <p:sp>
          <p:nvSpPr>
            <p:cNvPr id="211" name="210 Rectángulo"/>
            <p:cNvSpPr/>
            <p:nvPr/>
          </p:nvSpPr>
          <p:spPr>
            <a:xfrm>
              <a:off x="3851920" y="5085184"/>
              <a:ext cx="64807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a:t>
              </a:r>
              <a:endParaRPr lang="en-US" dirty="0"/>
            </a:p>
          </p:txBody>
        </p:sp>
      </p:grpSp>
      <p:grpSp>
        <p:nvGrpSpPr>
          <p:cNvPr id="233" name="232 Grupo - estado p2"/>
          <p:cNvGrpSpPr/>
          <p:nvPr/>
        </p:nvGrpSpPr>
        <p:grpSpPr>
          <a:xfrm>
            <a:off x="4644008" y="5085184"/>
            <a:ext cx="1368152" cy="288032"/>
            <a:chOff x="4644008" y="5085184"/>
            <a:chExt cx="1368152" cy="288032"/>
          </a:xfrm>
        </p:grpSpPr>
        <p:sp>
          <p:nvSpPr>
            <p:cNvPr id="212" name="211 Rectángulo"/>
            <p:cNvSpPr/>
            <p:nvPr/>
          </p:nvSpPr>
          <p:spPr>
            <a:xfrm>
              <a:off x="4644008"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a:t>
              </a:r>
              <a:endParaRPr lang="en-US" dirty="0"/>
            </a:p>
          </p:txBody>
        </p:sp>
        <p:sp>
          <p:nvSpPr>
            <p:cNvPr id="213" name="212 Rectángulo"/>
            <p:cNvSpPr/>
            <p:nvPr/>
          </p:nvSpPr>
          <p:spPr>
            <a:xfrm>
              <a:off x="5004048"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1</a:t>
              </a:r>
              <a:endParaRPr lang="en-US" dirty="0"/>
            </a:p>
          </p:txBody>
        </p:sp>
        <p:sp>
          <p:nvSpPr>
            <p:cNvPr id="214" name="213 Rectángulo"/>
            <p:cNvSpPr/>
            <p:nvPr/>
          </p:nvSpPr>
          <p:spPr>
            <a:xfrm>
              <a:off x="5364088" y="5085184"/>
              <a:ext cx="64807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a:t>
              </a:r>
              <a:endParaRPr lang="en-US" dirty="0"/>
            </a:p>
          </p:txBody>
        </p:sp>
      </p:grpSp>
      <p:grpSp>
        <p:nvGrpSpPr>
          <p:cNvPr id="245" name="244 Grupo - estado p3"/>
          <p:cNvGrpSpPr/>
          <p:nvPr/>
        </p:nvGrpSpPr>
        <p:grpSpPr>
          <a:xfrm>
            <a:off x="6948264" y="5085184"/>
            <a:ext cx="1368152" cy="288032"/>
            <a:chOff x="1619672" y="5085184"/>
            <a:chExt cx="1368152" cy="288032"/>
          </a:xfrm>
        </p:grpSpPr>
        <p:sp>
          <p:nvSpPr>
            <p:cNvPr id="246" name="245 Rectángulo"/>
            <p:cNvSpPr/>
            <p:nvPr/>
          </p:nvSpPr>
          <p:spPr>
            <a:xfrm>
              <a:off x="1619672"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a:t>
              </a:r>
              <a:endParaRPr lang="en-US" dirty="0"/>
            </a:p>
          </p:txBody>
        </p:sp>
        <p:sp>
          <p:nvSpPr>
            <p:cNvPr id="247" name="246 Rectángulo"/>
            <p:cNvSpPr/>
            <p:nvPr/>
          </p:nvSpPr>
          <p:spPr>
            <a:xfrm>
              <a:off x="1979712"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0</a:t>
              </a:r>
              <a:endParaRPr lang="en-US" dirty="0"/>
            </a:p>
          </p:txBody>
        </p:sp>
        <p:sp>
          <p:nvSpPr>
            <p:cNvPr id="248" name="247 Rectángulo"/>
            <p:cNvSpPr/>
            <p:nvPr/>
          </p:nvSpPr>
          <p:spPr>
            <a:xfrm>
              <a:off x="2339752" y="5085184"/>
              <a:ext cx="64807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N/A</a:t>
              </a:r>
              <a:endParaRPr lang="en-US" dirty="0"/>
            </a:p>
          </p:txBody>
        </p:sp>
      </p:grpSp>
      <p:sp>
        <p:nvSpPr>
          <p:cNvPr id="270" name="1 Forma libre DIR"/>
          <p:cNvSpPr/>
          <p:nvPr/>
        </p:nvSpPr>
        <p:spPr>
          <a:xfrm>
            <a:off x="755576" y="1628800"/>
            <a:ext cx="1080120" cy="576064"/>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296" h="2304256">
                <a:moveTo>
                  <a:pt x="0" y="0"/>
                </a:moveTo>
                <a:lnTo>
                  <a:pt x="2664296" y="0"/>
                </a:lnTo>
                <a:lnTo>
                  <a:pt x="2664296" y="2304256"/>
                </a:lnTo>
                <a:lnTo>
                  <a:pt x="0" y="2304256"/>
                </a:lnTo>
                <a:lnTo>
                  <a:pt x="0" y="0"/>
                </a:lnTo>
                <a:close/>
              </a:path>
            </a:pathLst>
          </a:custGeom>
          <a:solidFill>
            <a:schemeClr val="accent6">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solidFill>
            </a:endParaRPr>
          </a:p>
        </p:txBody>
      </p:sp>
      <p:sp>
        <p:nvSpPr>
          <p:cNvPr id="271" name="2 Forma libre FILTRO"/>
          <p:cNvSpPr/>
          <p:nvPr/>
        </p:nvSpPr>
        <p:spPr>
          <a:xfrm>
            <a:off x="1835696" y="1628800"/>
            <a:ext cx="1008112" cy="576064"/>
          </a:xfrm>
          <a:custGeom>
            <a:avLst/>
            <a:gdLst>
              <a:gd name="connsiteX0" fmla="*/ 0 w 2664296"/>
              <a:gd name="connsiteY0" fmla="*/ 0 h 2304256"/>
              <a:gd name="connsiteX1" fmla="*/ 2664296 w 2664296"/>
              <a:gd name="connsiteY1" fmla="*/ 0 h 2304256"/>
              <a:gd name="connsiteX2" fmla="*/ 2664296 w 2664296"/>
              <a:gd name="connsiteY2" fmla="*/ 2304256 h 2304256"/>
              <a:gd name="connsiteX3" fmla="*/ 0 w 2664296"/>
              <a:gd name="connsiteY3" fmla="*/ 2304256 h 2304256"/>
              <a:gd name="connsiteX4" fmla="*/ 0 w 2664296"/>
              <a:gd name="connsiteY4" fmla="*/ 0 h 2304256"/>
              <a:gd name="connsiteX0" fmla="*/ 871 w 2665167"/>
              <a:gd name="connsiteY0" fmla="*/ 0 h 2304256"/>
              <a:gd name="connsiteX1" fmla="*/ 2665167 w 2665167"/>
              <a:gd name="connsiteY1" fmla="*/ 0 h 2304256"/>
              <a:gd name="connsiteX2" fmla="*/ 2665167 w 2665167"/>
              <a:gd name="connsiteY2" fmla="*/ 2304256 h 2304256"/>
              <a:gd name="connsiteX3" fmla="*/ 871 w 2665167"/>
              <a:gd name="connsiteY3" fmla="*/ 2304256 h 2304256"/>
              <a:gd name="connsiteX4" fmla="*/ 0 w 2665167"/>
              <a:gd name="connsiteY4" fmla="*/ 1139232 h 2304256"/>
              <a:gd name="connsiteX5" fmla="*/ 871 w 2665167"/>
              <a:gd name="connsiteY5" fmla="*/ 0 h 230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5167" h="2304256">
                <a:moveTo>
                  <a:pt x="871" y="0"/>
                </a:moveTo>
                <a:lnTo>
                  <a:pt x="2665167" y="0"/>
                </a:lnTo>
                <a:lnTo>
                  <a:pt x="2665167" y="2304256"/>
                </a:lnTo>
                <a:lnTo>
                  <a:pt x="871" y="2304256"/>
                </a:lnTo>
                <a:cubicBezTo>
                  <a:pt x="581" y="1915915"/>
                  <a:pt x="290" y="1527573"/>
                  <a:pt x="0" y="1139232"/>
                </a:cubicBezTo>
                <a:cubicBezTo>
                  <a:pt x="290" y="759488"/>
                  <a:pt x="581" y="379744"/>
                  <a:pt x="871" y="0"/>
                </a:cubicBezTo>
                <a:close/>
              </a:path>
            </a:pathLst>
          </a:custGeom>
          <a:solidFill>
            <a:schemeClr val="accent5">
              <a:lumMod val="40000"/>
              <a:lumOff val="6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solidFill>
            </a:endParaRPr>
          </a:p>
        </p:txBody>
      </p:sp>
      <p:sp>
        <p:nvSpPr>
          <p:cNvPr id="280" name="11 CuadroTexto"/>
          <p:cNvSpPr txBox="1"/>
          <p:nvPr/>
        </p:nvSpPr>
        <p:spPr>
          <a:xfrm>
            <a:off x="611560" y="1340768"/>
            <a:ext cx="1052596" cy="369332"/>
          </a:xfrm>
          <a:prstGeom prst="rect">
            <a:avLst/>
          </a:prstGeom>
          <a:noFill/>
        </p:spPr>
        <p:txBody>
          <a:bodyPr wrap="none" rtlCol="0">
            <a:spAutoFit/>
          </a:bodyPr>
          <a:lstStyle/>
          <a:p>
            <a:r>
              <a:rPr lang="en-US" dirty="0" smtClean="0">
                <a:solidFill>
                  <a:schemeClr val="accent6">
                    <a:lumMod val="75000"/>
                  </a:schemeClr>
                </a:solidFill>
              </a:rPr>
              <a:t>Directory</a:t>
            </a:r>
            <a:endParaRPr lang="en-US" dirty="0">
              <a:solidFill>
                <a:schemeClr val="accent6">
                  <a:lumMod val="75000"/>
                </a:schemeClr>
              </a:solidFill>
            </a:endParaRPr>
          </a:p>
        </p:txBody>
      </p:sp>
      <p:sp>
        <p:nvSpPr>
          <p:cNvPr id="281" name="12 CuadroTexto"/>
          <p:cNvSpPr txBox="1"/>
          <p:nvPr/>
        </p:nvSpPr>
        <p:spPr>
          <a:xfrm>
            <a:off x="1835696" y="1340768"/>
            <a:ext cx="666273" cy="369332"/>
          </a:xfrm>
          <a:prstGeom prst="rect">
            <a:avLst/>
          </a:prstGeom>
          <a:noFill/>
        </p:spPr>
        <p:txBody>
          <a:bodyPr wrap="none" rtlCol="0">
            <a:spAutoFit/>
          </a:bodyPr>
          <a:lstStyle/>
          <a:p>
            <a:r>
              <a:rPr lang="en-US" dirty="0" smtClean="0">
                <a:solidFill>
                  <a:schemeClr val="accent5">
                    <a:lumMod val="75000"/>
                  </a:schemeClr>
                </a:solidFill>
              </a:rPr>
              <a:t>Filter</a:t>
            </a:r>
            <a:endParaRPr lang="en-US" dirty="0">
              <a:solidFill>
                <a:schemeClr val="accent5">
                  <a:lumMod val="75000"/>
                </a:schemeClr>
              </a:solidFill>
            </a:endParaRPr>
          </a:p>
        </p:txBody>
      </p:sp>
      <p:cxnSp>
        <p:nvCxnSpPr>
          <p:cNvPr id="190" name="3 Conector curvado 1-request"/>
          <p:cNvCxnSpPr>
            <a:endCxn id="205" idx="2"/>
          </p:cNvCxnSpPr>
          <p:nvPr/>
        </p:nvCxnSpPr>
        <p:spPr>
          <a:xfrm rot="16200000" flipV="1">
            <a:off x="161510" y="3410998"/>
            <a:ext cx="3456384" cy="900100"/>
          </a:xfrm>
          <a:prstGeom prst="curvedConnector3">
            <a:avLst>
              <a:gd name="adj1" fmla="val 61023"/>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91" name="4 Elipse 1-request"/>
          <p:cNvSpPr/>
          <p:nvPr/>
        </p:nvSpPr>
        <p:spPr>
          <a:xfrm>
            <a:off x="1619672" y="3501008"/>
            <a:ext cx="360040" cy="36004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t>1</a:t>
            </a:r>
            <a:endParaRPr lang="en-US" b="1" dirty="0"/>
          </a:p>
        </p:txBody>
      </p:sp>
      <p:sp>
        <p:nvSpPr>
          <p:cNvPr id="216" name="6 Elipse 2-reply"/>
          <p:cNvSpPr/>
          <p:nvPr/>
        </p:nvSpPr>
        <p:spPr>
          <a:xfrm>
            <a:off x="3598168" y="3039492"/>
            <a:ext cx="360040" cy="36004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t>2</a:t>
            </a:r>
            <a:endParaRPr lang="en-US" b="1" dirty="0"/>
          </a:p>
        </p:txBody>
      </p:sp>
      <p:cxnSp>
        <p:nvCxnSpPr>
          <p:cNvPr id="220" name="7 Conector curvado 3-forward"/>
          <p:cNvCxnSpPr>
            <a:stCxn id="210" idx="2"/>
            <a:endCxn id="208" idx="2"/>
          </p:cNvCxnSpPr>
          <p:nvPr/>
        </p:nvCxnSpPr>
        <p:spPr>
          <a:xfrm rot="5400000">
            <a:off x="3167844" y="4869160"/>
            <a:ext cx="12700" cy="1008112"/>
          </a:xfrm>
          <a:prstGeom prst="curvedConnector3">
            <a:avLst>
              <a:gd name="adj1" fmla="val 390000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9" name="8 Elipse 3-forward"/>
          <p:cNvSpPr/>
          <p:nvPr/>
        </p:nvSpPr>
        <p:spPr>
          <a:xfrm>
            <a:off x="2915816" y="5949280"/>
            <a:ext cx="432048" cy="432048"/>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t>3</a:t>
            </a:r>
            <a:endParaRPr lang="en-US" b="1" dirty="0"/>
          </a:p>
        </p:txBody>
      </p:sp>
      <p:sp>
        <p:nvSpPr>
          <p:cNvPr id="204" name="13 Rectángulo - VALID DIR"/>
          <p:cNvSpPr/>
          <p:nvPr/>
        </p:nvSpPr>
        <p:spPr>
          <a:xfrm>
            <a:off x="755576" y="184482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V</a:t>
            </a:r>
            <a:endParaRPr lang="en-US" dirty="0"/>
          </a:p>
        </p:txBody>
      </p:sp>
      <p:sp>
        <p:nvSpPr>
          <p:cNvPr id="205" name="14 Rectángulo - SHARERS"/>
          <p:cNvSpPr/>
          <p:nvPr/>
        </p:nvSpPr>
        <p:spPr>
          <a:xfrm>
            <a:off x="1043608" y="1844824"/>
            <a:ext cx="792088" cy="288032"/>
          </a:xfrm>
          <a:prstGeom prst="rect">
            <a:avLst/>
          </a:prstGeom>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en-US" dirty="0" smtClean="0"/>
              <a:t>sharers</a:t>
            </a:r>
            <a:endParaRPr lang="en-US" dirty="0"/>
          </a:p>
        </p:txBody>
      </p:sp>
      <p:sp>
        <p:nvSpPr>
          <p:cNvPr id="295" name="15 Rectángulo - counters filter"/>
          <p:cNvSpPr/>
          <p:nvPr/>
        </p:nvSpPr>
        <p:spPr>
          <a:xfrm>
            <a:off x="1835696" y="1844824"/>
            <a:ext cx="1008112" cy="288032"/>
          </a:xfrm>
          <a:prstGeom prst="rect">
            <a:avLst/>
          </a:prstGeom>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en-US" dirty="0" smtClean="0"/>
              <a:t>0 1 0 0</a:t>
            </a:r>
            <a:endParaRPr lang="en-US" dirty="0"/>
          </a:p>
        </p:txBody>
      </p:sp>
      <p:cxnSp>
        <p:nvCxnSpPr>
          <p:cNvPr id="215" name="5 Conector curvado 2-reply"/>
          <p:cNvCxnSpPr>
            <a:stCxn id="228" idx="3"/>
            <a:endCxn id="61" idx="0"/>
          </p:cNvCxnSpPr>
          <p:nvPr/>
        </p:nvCxnSpPr>
        <p:spPr>
          <a:xfrm>
            <a:off x="1835696" y="1988840"/>
            <a:ext cx="1980220" cy="2592288"/>
          </a:xfrm>
          <a:prstGeom prst="curvedConnector2">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27" name="16 Rectángulo I"/>
          <p:cNvSpPr/>
          <p:nvPr/>
        </p:nvSpPr>
        <p:spPr>
          <a:xfrm>
            <a:off x="755576" y="1844824"/>
            <a:ext cx="288032" cy="288032"/>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a:t>
            </a:r>
            <a:endParaRPr lang="en-US" dirty="0"/>
          </a:p>
        </p:txBody>
      </p:sp>
      <p:sp>
        <p:nvSpPr>
          <p:cNvPr id="228" name="17 Rectángulo no sharers --"/>
          <p:cNvSpPr/>
          <p:nvPr/>
        </p:nvSpPr>
        <p:spPr>
          <a:xfrm>
            <a:off x="1043608" y="1844824"/>
            <a:ext cx="792088" cy="288032"/>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312" name="24 Elipse PASITO 2"/>
          <p:cNvSpPr/>
          <p:nvPr/>
        </p:nvSpPr>
        <p:spPr>
          <a:xfrm>
            <a:off x="2051720" y="2420888"/>
            <a:ext cx="360040" cy="36004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t>2</a:t>
            </a:r>
            <a:endParaRPr lang="en-US" b="1" dirty="0"/>
          </a:p>
        </p:txBody>
      </p:sp>
      <p:cxnSp>
        <p:nvCxnSpPr>
          <p:cNvPr id="307" name="22 Conector curvado check-filter"/>
          <p:cNvCxnSpPr>
            <a:stCxn id="228" idx="2"/>
            <a:endCxn id="295" idx="2"/>
          </p:cNvCxnSpPr>
          <p:nvPr/>
        </p:nvCxnSpPr>
        <p:spPr>
          <a:xfrm rot="16200000" flipH="1">
            <a:off x="1889702" y="1682806"/>
            <a:ext cx="12700" cy="900100"/>
          </a:xfrm>
          <a:prstGeom prst="curvedConnector3">
            <a:avLst>
              <a:gd name="adj1" fmla="val 225570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6" name="18 Conector curvado broadcast P2"/>
          <p:cNvCxnSpPr>
            <a:stCxn id="295" idx="3"/>
            <a:endCxn id="63" idx="0"/>
          </p:cNvCxnSpPr>
          <p:nvPr/>
        </p:nvCxnSpPr>
        <p:spPr>
          <a:xfrm>
            <a:off x="2843808" y="1988840"/>
            <a:ext cx="2484276" cy="2592288"/>
          </a:xfrm>
          <a:prstGeom prst="curvedConnector2">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37" name="19 Conector curvado broadcast P1"/>
          <p:cNvCxnSpPr>
            <a:stCxn id="295" idx="3"/>
            <a:endCxn id="61" idx="0"/>
          </p:cNvCxnSpPr>
          <p:nvPr/>
        </p:nvCxnSpPr>
        <p:spPr>
          <a:xfrm>
            <a:off x="2843808" y="1988840"/>
            <a:ext cx="972108" cy="2592288"/>
          </a:xfrm>
          <a:prstGeom prst="curvedConnector2">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38" name="20 Conector curvado broadcast P3"/>
          <p:cNvCxnSpPr>
            <a:stCxn id="295" idx="3"/>
            <a:endCxn id="65" idx="0"/>
          </p:cNvCxnSpPr>
          <p:nvPr/>
        </p:nvCxnSpPr>
        <p:spPr>
          <a:xfrm>
            <a:off x="2843808" y="1988840"/>
            <a:ext cx="4788532" cy="2592288"/>
          </a:xfrm>
          <a:prstGeom prst="curvedConnector2">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17" name="25 Conector curvado broadcast LLC"/>
          <p:cNvCxnSpPr>
            <a:stCxn id="295" idx="3"/>
            <a:endCxn id="276" idx="2"/>
          </p:cNvCxnSpPr>
          <p:nvPr/>
        </p:nvCxnSpPr>
        <p:spPr>
          <a:xfrm flipH="1">
            <a:off x="2447764" y="1988840"/>
            <a:ext cx="396044" cy="720080"/>
          </a:xfrm>
          <a:prstGeom prst="curvedConnector4">
            <a:avLst>
              <a:gd name="adj1" fmla="val -80764"/>
              <a:gd name="adj2" fmla="val 159072"/>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72" name="21 Elipse PASITO 3"/>
          <p:cNvSpPr/>
          <p:nvPr/>
        </p:nvSpPr>
        <p:spPr>
          <a:xfrm>
            <a:off x="2987824" y="1556792"/>
            <a:ext cx="360040" cy="36004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t>3</a:t>
            </a:r>
            <a:endParaRPr lang="en-US" b="1" dirty="0"/>
          </a:p>
        </p:txBody>
      </p:sp>
      <p:cxnSp>
        <p:nvCxnSpPr>
          <p:cNvPr id="323" name="26 Conector curvado segunda forward"/>
          <p:cNvCxnSpPr>
            <a:stCxn id="210" idx="2"/>
            <a:endCxn id="208" idx="2"/>
          </p:cNvCxnSpPr>
          <p:nvPr/>
        </p:nvCxnSpPr>
        <p:spPr>
          <a:xfrm rot="5400000">
            <a:off x="3167844" y="4869160"/>
            <a:ext cx="12700" cy="1008112"/>
          </a:xfrm>
          <a:prstGeom prst="curvedConnector3">
            <a:avLst>
              <a:gd name="adj1" fmla="val 3531647"/>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28" name="27 Elipse PASITO 4"/>
          <p:cNvSpPr/>
          <p:nvPr/>
        </p:nvSpPr>
        <p:spPr>
          <a:xfrm>
            <a:off x="2915816" y="5877272"/>
            <a:ext cx="360040" cy="360040"/>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t>4</a:t>
            </a:r>
            <a:endParaRPr lang="en-US" b="1" dirty="0"/>
          </a:p>
        </p:txBody>
      </p:sp>
      <p:grpSp>
        <p:nvGrpSpPr>
          <p:cNvPr id="342" name="234 Grupo - estado p0"/>
          <p:cNvGrpSpPr/>
          <p:nvPr/>
        </p:nvGrpSpPr>
        <p:grpSpPr>
          <a:xfrm>
            <a:off x="1619672" y="5085184"/>
            <a:ext cx="1368152" cy="288032"/>
            <a:chOff x="1619672" y="5085184"/>
            <a:chExt cx="1368152" cy="288032"/>
          </a:xfrm>
        </p:grpSpPr>
        <p:sp>
          <p:nvSpPr>
            <p:cNvPr id="343" name="342 Rectángulo"/>
            <p:cNvSpPr/>
            <p:nvPr/>
          </p:nvSpPr>
          <p:spPr>
            <a:xfrm>
              <a:off x="1619672"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a:t>
              </a:r>
              <a:endParaRPr lang="en-US" dirty="0"/>
            </a:p>
          </p:txBody>
        </p:sp>
        <p:sp>
          <p:nvSpPr>
            <p:cNvPr id="344" name="343 Rectángulo"/>
            <p:cNvSpPr/>
            <p:nvPr/>
          </p:nvSpPr>
          <p:spPr>
            <a:xfrm>
              <a:off x="1979712" y="508518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1</a:t>
              </a:r>
              <a:endParaRPr lang="en-US" dirty="0"/>
            </a:p>
          </p:txBody>
        </p:sp>
        <p:sp>
          <p:nvSpPr>
            <p:cNvPr id="345" name="344 Rectángulo"/>
            <p:cNvSpPr/>
            <p:nvPr/>
          </p:nvSpPr>
          <p:spPr>
            <a:xfrm>
              <a:off x="2339752" y="5085184"/>
              <a:ext cx="64807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1"/>
                                        </p:tgtEl>
                                        <p:attrNameLst>
                                          <p:attrName>style.visibility</p:attrName>
                                        </p:attrNameLst>
                                      </p:cBhvr>
                                      <p:to>
                                        <p:strVal val="visible"/>
                                      </p:to>
                                    </p:set>
                                    <p:animEffect transition="in" filter="fade">
                                      <p:cBhvr>
                                        <p:cTn id="7" dur="1000"/>
                                        <p:tgtEl>
                                          <p:spTgt spid="28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0"/>
                                        </p:tgtEl>
                                        <p:attrNameLst>
                                          <p:attrName>style.visibility</p:attrName>
                                        </p:attrNameLst>
                                      </p:cBhvr>
                                      <p:to>
                                        <p:strVal val="visible"/>
                                      </p:to>
                                    </p:set>
                                    <p:animEffect transition="in" filter="fade">
                                      <p:cBhvr>
                                        <p:cTn id="10" dur="1000"/>
                                        <p:tgtEl>
                                          <p:spTgt spid="280"/>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70"/>
                                        </p:tgtEl>
                                        <p:attrNameLst>
                                          <p:attrName>style.visibility</p:attrName>
                                        </p:attrNameLst>
                                      </p:cBhvr>
                                      <p:to>
                                        <p:strVal val="visible"/>
                                      </p:to>
                                    </p:set>
                                    <p:animEffect transition="in" filter="fade">
                                      <p:cBhvr>
                                        <p:cTn id="13" dur="1000"/>
                                        <p:tgtEl>
                                          <p:spTgt spid="270"/>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271"/>
                                        </p:tgtEl>
                                        <p:attrNameLst>
                                          <p:attrName>style.visibility</p:attrName>
                                        </p:attrNameLst>
                                      </p:cBhvr>
                                      <p:to>
                                        <p:strVal val="visible"/>
                                      </p:to>
                                    </p:set>
                                    <p:animEffect transition="in" filter="fade">
                                      <p:cBhvr>
                                        <p:cTn id="16" dur="1000"/>
                                        <p:tgtEl>
                                          <p:spTgt spid="27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5"/>
                                        </p:tgtEl>
                                        <p:attrNameLst>
                                          <p:attrName>style.visibility</p:attrName>
                                        </p:attrNameLst>
                                      </p:cBhvr>
                                      <p:to>
                                        <p:strVal val="visible"/>
                                      </p:to>
                                    </p:set>
                                    <p:animEffect transition="in" filter="fade">
                                      <p:cBhvr>
                                        <p:cTn id="21" dur="1000"/>
                                        <p:tgtEl>
                                          <p:spTgt spid="20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4"/>
                                        </p:tgtEl>
                                        <p:attrNameLst>
                                          <p:attrName>style.visibility</p:attrName>
                                        </p:attrNameLst>
                                      </p:cBhvr>
                                      <p:to>
                                        <p:strVal val="visible"/>
                                      </p:to>
                                    </p:set>
                                    <p:animEffect transition="in" filter="fade">
                                      <p:cBhvr>
                                        <p:cTn id="24" dur="1000"/>
                                        <p:tgtEl>
                                          <p:spTgt spid="20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95"/>
                                        </p:tgtEl>
                                        <p:attrNameLst>
                                          <p:attrName>style.visibility</p:attrName>
                                        </p:attrNameLst>
                                      </p:cBhvr>
                                      <p:to>
                                        <p:strVal val="visible"/>
                                      </p:to>
                                    </p:set>
                                    <p:animEffect transition="in" filter="fade">
                                      <p:cBhvr>
                                        <p:cTn id="27" dur="1000"/>
                                        <p:tgtEl>
                                          <p:spTgt spid="29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90"/>
                                        </p:tgtEl>
                                        <p:attrNameLst>
                                          <p:attrName>style.visibility</p:attrName>
                                        </p:attrNameLst>
                                      </p:cBhvr>
                                      <p:to>
                                        <p:strVal val="visible"/>
                                      </p:to>
                                    </p:set>
                                    <p:animEffect transition="in" filter="wipe(down)">
                                      <p:cBhvr>
                                        <p:cTn id="32" dur="500"/>
                                        <p:tgtEl>
                                          <p:spTgt spid="190"/>
                                        </p:tgtEl>
                                      </p:cBhvr>
                                    </p:animEffect>
                                  </p:childTnLst>
                                </p:cTn>
                              </p:par>
                              <p:par>
                                <p:cTn id="33" presetID="1" presetClass="entr" presetSubtype="0" fill="hold" grpId="0" nodeType="withEffect">
                                  <p:stCondLst>
                                    <p:cond delay="0"/>
                                  </p:stCondLst>
                                  <p:childTnLst>
                                    <p:set>
                                      <p:cBhvr>
                                        <p:cTn id="34" dur="1" fill="hold">
                                          <p:stCondLst>
                                            <p:cond delay="0"/>
                                          </p:stCondLst>
                                        </p:cTn>
                                        <p:tgtEl>
                                          <p:spTgt spid="19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215"/>
                                        </p:tgtEl>
                                        <p:attrNameLst>
                                          <p:attrName>style.visibility</p:attrName>
                                        </p:attrNameLst>
                                      </p:cBhvr>
                                      <p:to>
                                        <p:strVal val="visible"/>
                                      </p:to>
                                    </p:set>
                                    <p:animEffect transition="in" filter="wipe(up)">
                                      <p:cBhvr>
                                        <p:cTn id="39" dur="500"/>
                                        <p:tgtEl>
                                          <p:spTgt spid="215"/>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21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nodeType="clickEffect">
                                  <p:stCondLst>
                                    <p:cond delay="0"/>
                                  </p:stCondLst>
                                  <p:childTnLst>
                                    <p:set>
                                      <p:cBhvr>
                                        <p:cTn id="45" dur="1" fill="hold">
                                          <p:stCondLst>
                                            <p:cond delay="0"/>
                                          </p:stCondLst>
                                        </p:cTn>
                                        <p:tgtEl>
                                          <p:spTgt spid="220"/>
                                        </p:tgtEl>
                                        <p:attrNameLst>
                                          <p:attrName>style.visibility</p:attrName>
                                        </p:attrNameLst>
                                      </p:cBhvr>
                                      <p:to>
                                        <p:strVal val="visible"/>
                                      </p:to>
                                    </p:set>
                                    <p:animEffect transition="in" filter="wipe(right)">
                                      <p:cBhvr>
                                        <p:cTn id="46" dur="500"/>
                                        <p:tgtEl>
                                          <p:spTgt spid="220"/>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2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91"/>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90"/>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215"/>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1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220"/>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2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27"/>
                                        </p:tgtEl>
                                        <p:attrNameLst>
                                          <p:attrName>style.visibility</p:attrName>
                                        </p:attrNameLst>
                                      </p:cBhvr>
                                      <p:to>
                                        <p:strVal val="visible"/>
                                      </p:to>
                                    </p:set>
                                    <p:animEffect transition="in" filter="fade">
                                      <p:cBhvr>
                                        <p:cTn id="67" dur="2000"/>
                                        <p:tgtEl>
                                          <p:spTgt spid="22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28"/>
                                        </p:tgtEl>
                                        <p:attrNameLst>
                                          <p:attrName>style.visibility</p:attrName>
                                        </p:attrNameLst>
                                      </p:cBhvr>
                                      <p:to>
                                        <p:strVal val="visible"/>
                                      </p:to>
                                    </p:set>
                                    <p:animEffect transition="in" filter="fade">
                                      <p:cBhvr>
                                        <p:cTn id="70" dur="2000"/>
                                        <p:tgtEl>
                                          <p:spTgt spid="22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190"/>
                                        </p:tgtEl>
                                        <p:attrNameLst>
                                          <p:attrName>style.visibility</p:attrName>
                                        </p:attrNameLst>
                                      </p:cBhvr>
                                      <p:to>
                                        <p:strVal val="visible"/>
                                      </p:to>
                                    </p:set>
                                    <p:animEffect transition="in" filter="wipe(down)">
                                      <p:cBhvr>
                                        <p:cTn id="75" dur="500"/>
                                        <p:tgtEl>
                                          <p:spTgt spid="190"/>
                                        </p:tgtEl>
                                      </p:cBhvr>
                                    </p:animEffect>
                                  </p:childTnLst>
                                </p:cTn>
                              </p:par>
                              <p:par>
                                <p:cTn id="76" presetID="1" presetClass="entr" presetSubtype="0" fill="hold" grpId="2" nodeType="withEffect">
                                  <p:stCondLst>
                                    <p:cond delay="0"/>
                                  </p:stCondLst>
                                  <p:childTnLst>
                                    <p:set>
                                      <p:cBhvr>
                                        <p:cTn id="77" dur="1" fill="hold">
                                          <p:stCondLst>
                                            <p:cond delay="0"/>
                                          </p:stCondLst>
                                        </p:cTn>
                                        <p:tgtEl>
                                          <p:spTgt spid="191"/>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07"/>
                                        </p:tgtEl>
                                        <p:attrNameLst>
                                          <p:attrName>style.visibility</p:attrName>
                                        </p:attrNameLst>
                                      </p:cBhvr>
                                      <p:to>
                                        <p:strVal val="visible"/>
                                      </p:to>
                                    </p:set>
                                    <p:animEffect transition="in" filter="wipe(left)">
                                      <p:cBhvr>
                                        <p:cTn id="82" dur="500"/>
                                        <p:tgtEl>
                                          <p:spTgt spid="307"/>
                                        </p:tgtEl>
                                      </p:cBhvr>
                                    </p:animEffect>
                                  </p:childTnLst>
                                </p:cTn>
                              </p:par>
                              <p:par>
                                <p:cTn id="83" presetID="1" presetClass="entr" presetSubtype="0" fill="hold" grpId="0" nodeType="withEffect">
                                  <p:stCondLst>
                                    <p:cond delay="0"/>
                                  </p:stCondLst>
                                  <p:childTnLst>
                                    <p:set>
                                      <p:cBhvr>
                                        <p:cTn id="84" dur="1" fill="hold">
                                          <p:stCondLst>
                                            <p:cond delay="0"/>
                                          </p:stCondLst>
                                        </p:cTn>
                                        <p:tgtEl>
                                          <p:spTgt spid="31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nodeType="clickEffect">
                                  <p:stCondLst>
                                    <p:cond delay="0"/>
                                  </p:stCondLst>
                                  <p:childTnLst>
                                    <p:set>
                                      <p:cBhvr>
                                        <p:cTn id="88" dur="1" fill="hold">
                                          <p:stCondLst>
                                            <p:cond delay="0"/>
                                          </p:stCondLst>
                                        </p:cTn>
                                        <p:tgtEl>
                                          <p:spTgt spid="317"/>
                                        </p:tgtEl>
                                        <p:attrNameLst>
                                          <p:attrName>style.visibility</p:attrName>
                                        </p:attrNameLst>
                                      </p:cBhvr>
                                      <p:to>
                                        <p:strVal val="visible"/>
                                      </p:to>
                                    </p:set>
                                    <p:animEffect transition="in" filter="wipe(up)">
                                      <p:cBhvr>
                                        <p:cTn id="89" dur="1000"/>
                                        <p:tgtEl>
                                          <p:spTgt spid="317"/>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172"/>
                                        </p:tgtEl>
                                        <p:attrNameLst>
                                          <p:attrName>style.visibility</p:attrName>
                                        </p:attrNameLst>
                                      </p:cBhvr>
                                      <p:to>
                                        <p:strVal val="visible"/>
                                      </p:to>
                                    </p:set>
                                    <p:animEffect transition="in" filter="wipe(up)">
                                      <p:cBhvr>
                                        <p:cTn id="92" dur="500"/>
                                        <p:tgtEl>
                                          <p:spTgt spid="172"/>
                                        </p:tgtEl>
                                      </p:cBhvr>
                                    </p:animEffect>
                                  </p:childTnLst>
                                </p:cTn>
                              </p:par>
                            </p:childTnLst>
                          </p:cTn>
                        </p:par>
                        <p:par>
                          <p:cTn id="93" fill="hold">
                            <p:stCondLst>
                              <p:cond delay="1000"/>
                            </p:stCondLst>
                            <p:childTnLst>
                              <p:par>
                                <p:cTn id="94" presetID="22" presetClass="entr" presetSubtype="1" fill="hold" nodeType="afterEffect">
                                  <p:stCondLst>
                                    <p:cond delay="0"/>
                                  </p:stCondLst>
                                  <p:childTnLst>
                                    <p:set>
                                      <p:cBhvr>
                                        <p:cTn id="95" dur="1" fill="hold">
                                          <p:stCondLst>
                                            <p:cond delay="0"/>
                                          </p:stCondLst>
                                        </p:cTn>
                                        <p:tgtEl>
                                          <p:spTgt spid="237"/>
                                        </p:tgtEl>
                                        <p:attrNameLst>
                                          <p:attrName>style.visibility</p:attrName>
                                        </p:attrNameLst>
                                      </p:cBhvr>
                                      <p:to>
                                        <p:strVal val="visible"/>
                                      </p:to>
                                    </p:set>
                                    <p:animEffect transition="in" filter="wipe(up)">
                                      <p:cBhvr>
                                        <p:cTn id="96" dur="1000"/>
                                        <p:tgtEl>
                                          <p:spTgt spid="237"/>
                                        </p:tgtEl>
                                      </p:cBhvr>
                                    </p:animEffect>
                                  </p:childTnLst>
                                </p:cTn>
                              </p:par>
                              <p:par>
                                <p:cTn id="97" presetID="22" presetClass="entr" presetSubtype="1" fill="hold" nodeType="withEffect">
                                  <p:stCondLst>
                                    <p:cond delay="0"/>
                                  </p:stCondLst>
                                  <p:childTnLst>
                                    <p:set>
                                      <p:cBhvr>
                                        <p:cTn id="98" dur="1" fill="hold">
                                          <p:stCondLst>
                                            <p:cond delay="0"/>
                                          </p:stCondLst>
                                        </p:cTn>
                                        <p:tgtEl>
                                          <p:spTgt spid="236"/>
                                        </p:tgtEl>
                                        <p:attrNameLst>
                                          <p:attrName>style.visibility</p:attrName>
                                        </p:attrNameLst>
                                      </p:cBhvr>
                                      <p:to>
                                        <p:strVal val="visible"/>
                                      </p:to>
                                    </p:set>
                                    <p:animEffect transition="in" filter="wipe(up)">
                                      <p:cBhvr>
                                        <p:cTn id="99" dur="1000"/>
                                        <p:tgtEl>
                                          <p:spTgt spid="236"/>
                                        </p:tgtEl>
                                      </p:cBhvr>
                                    </p:animEffect>
                                  </p:childTnLst>
                                </p:cTn>
                              </p:par>
                              <p:par>
                                <p:cTn id="100" presetID="22" presetClass="entr" presetSubtype="1" fill="hold" nodeType="withEffect">
                                  <p:stCondLst>
                                    <p:cond delay="0"/>
                                  </p:stCondLst>
                                  <p:childTnLst>
                                    <p:set>
                                      <p:cBhvr>
                                        <p:cTn id="101" dur="1" fill="hold">
                                          <p:stCondLst>
                                            <p:cond delay="0"/>
                                          </p:stCondLst>
                                        </p:cTn>
                                        <p:tgtEl>
                                          <p:spTgt spid="238"/>
                                        </p:tgtEl>
                                        <p:attrNameLst>
                                          <p:attrName>style.visibility</p:attrName>
                                        </p:attrNameLst>
                                      </p:cBhvr>
                                      <p:to>
                                        <p:strVal val="visible"/>
                                      </p:to>
                                    </p:set>
                                    <p:animEffect transition="in" filter="wipe(up)">
                                      <p:cBhvr>
                                        <p:cTn id="102" dur="1000"/>
                                        <p:tgtEl>
                                          <p:spTgt spid="23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2" fill="hold" nodeType="clickEffect">
                                  <p:stCondLst>
                                    <p:cond delay="0"/>
                                  </p:stCondLst>
                                  <p:childTnLst>
                                    <p:set>
                                      <p:cBhvr>
                                        <p:cTn id="106" dur="1" fill="hold">
                                          <p:stCondLst>
                                            <p:cond delay="0"/>
                                          </p:stCondLst>
                                        </p:cTn>
                                        <p:tgtEl>
                                          <p:spTgt spid="323"/>
                                        </p:tgtEl>
                                        <p:attrNameLst>
                                          <p:attrName>style.visibility</p:attrName>
                                        </p:attrNameLst>
                                      </p:cBhvr>
                                      <p:to>
                                        <p:strVal val="visible"/>
                                      </p:to>
                                    </p:set>
                                    <p:animEffect transition="in" filter="wipe(right)">
                                      <p:cBhvr>
                                        <p:cTn id="107" dur="500"/>
                                        <p:tgtEl>
                                          <p:spTgt spid="323"/>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328"/>
                                        </p:tgtEl>
                                        <p:attrNameLst>
                                          <p:attrName>style.visibility</p:attrName>
                                        </p:attrNameLst>
                                      </p:cBhvr>
                                      <p:to>
                                        <p:strVal val="visible"/>
                                      </p:to>
                                    </p:set>
                                    <p:animEffect transition="in" filter="wipe(up)">
                                      <p:cBhvr>
                                        <p:cTn id="110" dur="500"/>
                                        <p:tgtEl>
                                          <p:spTgt spid="328"/>
                                        </p:tgtEl>
                                      </p:cBhvr>
                                    </p:animEffect>
                                  </p:childTnLst>
                                </p:cTn>
                              </p:par>
                            </p:childTnLst>
                          </p:cTn>
                        </p:par>
                        <p:par>
                          <p:cTn id="111" fill="hold">
                            <p:stCondLst>
                              <p:cond delay="500"/>
                            </p:stCondLst>
                            <p:childTnLst>
                              <p:par>
                                <p:cTn id="112" presetID="10" presetClass="entr" presetSubtype="0" fill="hold" nodeType="afterEffect">
                                  <p:stCondLst>
                                    <p:cond delay="0"/>
                                  </p:stCondLst>
                                  <p:childTnLst>
                                    <p:set>
                                      <p:cBhvr>
                                        <p:cTn id="113" dur="1" fill="hold">
                                          <p:stCondLst>
                                            <p:cond delay="0"/>
                                          </p:stCondLst>
                                        </p:cTn>
                                        <p:tgtEl>
                                          <p:spTgt spid="342"/>
                                        </p:tgtEl>
                                        <p:attrNameLst>
                                          <p:attrName>style.visibility</p:attrName>
                                        </p:attrNameLst>
                                      </p:cBhvr>
                                      <p:to>
                                        <p:strVal val="visible"/>
                                      </p:to>
                                    </p:set>
                                    <p:animEffect transition="in" filter="fade">
                                      <p:cBhvr>
                                        <p:cTn id="114" dur="2000"/>
                                        <p:tgtEl>
                                          <p:spTgt spid="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1" animBg="1"/>
      <p:bldP spid="271" grpId="1" animBg="1"/>
      <p:bldP spid="280" grpId="0"/>
      <p:bldP spid="281" grpId="0"/>
      <p:bldP spid="191" grpId="0" animBg="1"/>
      <p:bldP spid="191" grpId="1" animBg="1"/>
      <p:bldP spid="191" grpId="2" animBg="1"/>
      <p:bldP spid="216" grpId="0" animBg="1"/>
      <p:bldP spid="216" grpId="1" animBg="1"/>
      <p:bldP spid="219" grpId="0" animBg="1"/>
      <p:bldP spid="219" grpId="1" animBg="1"/>
      <p:bldP spid="204" grpId="0" animBg="1"/>
      <p:bldP spid="205" grpId="0" animBg="1"/>
      <p:bldP spid="295" grpId="0" animBg="1"/>
      <p:bldP spid="227" grpId="0" animBg="1"/>
      <p:bldP spid="228" grpId="0" animBg="1"/>
      <p:bldP spid="312" grpId="0" animBg="1"/>
      <p:bldP spid="172" grpId="0" animBg="1"/>
      <p:bldP spid="3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Reconstruction process</a:t>
            </a:r>
            <a:endParaRPr lang="en-US" dirty="0"/>
          </a:p>
        </p:txBody>
      </p:sp>
      <p:sp>
        <p:nvSpPr>
          <p:cNvPr id="3" name="2 Marcador de contenido"/>
          <p:cNvSpPr>
            <a:spLocks noGrp="1"/>
          </p:cNvSpPr>
          <p:nvPr>
            <p:ph idx="1"/>
          </p:nvPr>
        </p:nvSpPr>
        <p:spPr/>
        <p:txBody>
          <a:bodyPr>
            <a:normAutofit fontScale="85000" lnSpcReduction="20000"/>
          </a:bodyPr>
          <a:lstStyle/>
          <a:p>
            <a:r>
              <a:rPr lang="en-US" dirty="0" smtClean="0"/>
              <a:t>All </a:t>
            </a:r>
            <a:r>
              <a:rPr lang="en-US" dirty="0" smtClean="0"/>
              <a:t>coherence agents </a:t>
            </a:r>
            <a:r>
              <a:rPr lang="en-US" dirty="0" smtClean="0"/>
              <a:t>will respond with the number of tokens owned for the requested data</a:t>
            </a:r>
          </a:p>
          <a:p>
            <a:endParaRPr lang="en-US" dirty="0" smtClean="0"/>
          </a:p>
          <a:p>
            <a:r>
              <a:rPr lang="en-US" dirty="0" smtClean="0"/>
              <a:t>2 possible cases:</a:t>
            </a:r>
          </a:p>
          <a:p>
            <a:pPr marL="514350" indent="-514350">
              <a:buSzPct val="90000"/>
              <a:buFont typeface="+mj-lt"/>
              <a:buAutoNum type="arabicParenR"/>
            </a:pPr>
            <a:r>
              <a:rPr lang="en-US" dirty="0" smtClean="0"/>
              <a:t>LLC has all the tokens</a:t>
            </a:r>
          </a:p>
          <a:p>
            <a:pPr marL="914400" lvl="1" indent="-514350"/>
            <a:r>
              <a:rPr lang="en-US" dirty="0" smtClean="0"/>
              <a:t>No other copy of the block in the chip</a:t>
            </a:r>
          </a:p>
          <a:p>
            <a:pPr marL="914400" lvl="1" indent="-514350"/>
            <a:r>
              <a:rPr lang="en-US" dirty="0" smtClean="0"/>
              <a:t>Block not actively shared: no entry allocated.</a:t>
            </a:r>
          </a:p>
          <a:p>
            <a:pPr marL="514350" indent="-514350">
              <a:buSzPct val="90000"/>
              <a:buFont typeface="+mj-lt"/>
              <a:buAutoNum type="arabicParenR"/>
            </a:pPr>
            <a:r>
              <a:rPr lang="en-US" dirty="0" smtClean="0"/>
              <a:t>Any private cache has token</a:t>
            </a:r>
          </a:p>
          <a:p>
            <a:pPr marL="914400" lvl="1" indent="-514350">
              <a:buSzPct val="90000"/>
            </a:pPr>
            <a:r>
              <a:rPr lang="en-US" dirty="0" smtClean="0"/>
              <a:t>Block actively shared and entry is allocated in dir.</a:t>
            </a:r>
          </a:p>
          <a:p>
            <a:pPr marL="514350" indent="-514350">
              <a:buSzPct val="90000"/>
              <a:buFont typeface="+mj-lt"/>
              <a:buAutoNum type="arabicParenR"/>
            </a:pPr>
            <a:r>
              <a:rPr lang="en-US" dirty="0" smtClean="0"/>
              <a:t>Non of them have any tokens </a:t>
            </a:r>
          </a:p>
          <a:p>
            <a:pPr marL="914400" lvl="1" indent="-514350">
              <a:buSzPct val="90000"/>
            </a:pPr>
            <a:r>
              <a:rPr lang="en-US" dirty="0" smtClean="0">
                <a:sym typeface="Wingdings" pitchFamily="2" charset="2"/>
              </a:rPr>
              <a:t>Filter gave a false positive</a:t>
            </a:r>
          </a:p>
        </p:txBody>
      </p:sp>
      <p:sp>
        <p:nvSpPr>
          <p:cNvPr id="4" name="3 Marcador de fecha"/>
          <p:cNvSpPr>
            <a:spLocks noGrp="1"/>
          </p:cNvSpPr>
          <p:nvPr>
            <p:ph type="dt" sz="half" idx="10"/>
          </p:nvPr>
        </p:nvSpPr>
        <p:spPr/>
        <p:txBody>
          <a:bodyPr/>
          <a:lstStyle/>
          <a:p>
            <a:r>
              <a:rPr lang="en-US" smtClean="0"/>
              <a:t>HPCA 2015</a:t>
            </a:r>
            <a:endParaRPr lang="en-US"/>
          </a:p>
        </p:txBody>
      </p:sp>
      <p:sp>
        <p:nvSpPr>
          <p:cNvPr id="5" name="4 Marcador de pie de página"/>
          <p:cNvSpPr>
            <a:spLocks noGrp="1"/>
          </p:cNvSpPr>
          <p:nvPr>
            <p:ph type="ftr" sz="quarter" idx="11"/>
          </p:nvPr>
        </p:nvSpPr>
        <p:spPr/>
        <p:txBody>
          <a:bodyPr/>
          <a:lstStyle/>
          <a:p>
            <a:r>
              <a:rPr lang="en-US" smtClean="0"/>
              <a:t>Lucia G. Menezo</a:t>
            </a:r>
            <a:endParaRPr lang="en-US"/>
          </a:p>
        </p:txBody>
      </p:sp>
      <p:sp>
        <p:nvSpPr>
          <p:cNvPr id="6" name="5 Marcador de número de diapositiva"/>
          <p:cNvSpPr>
            <a:spLocks noGrp="1"/>
          </p:cNvSpPr>
          <p:nvPr>
            <p:ph type="sldNum" sz="quarter" idx="12"/>
          </p:nvPr>
        </p:nvSpPr>
        <p:spPr/>
        <p:txBody>
          <a:bodyPr/>
          <a:lstStyle/>
          <a:p>
            <a:fld id="{DFC5E311-F85D-478E-AC57-9939F1D7F46A}"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fade">
                                      <p:cBhvr>
                                        <p:cTn id="1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dk1"/>
        </a:lnRef>
        <a:fillRef idx="1">
          <a:schemeClr val="lt1"/>
        </a:fillRef>
        <a:effectRef idx="0">
          <a:schemeClr val="dk1"/>
        </a:effectRef>
        <a:fontRef idx="minor">
          <a:schemeClr val="dk1"/>
        </a:fontRef>
      </a:style>
    </a:spDef>
    <a:lnDef>
      <a:spPr>
        <a:ln w="28575">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13632</TotalTime>
  <Words>2119</Words>
  <Application>Microsoft Office PowerPoint</Application>
  <PresentationFormat>Presentación en pantalla (4:3)</PresentationFormat>
  <Paragraphs>516</Paragraphs>
  <Slides>24</Slides>
  <Notes>15</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Flask Coherence A Morphable Hybrid Coherence Protocol to Balance Energy, Performance and Scalability</vt:lpstr>
      <vt:lpstr>Motivation</vt:lpstr>
      <vt:lpstr>Pure coherence: directory-based</vt:lpstr>
      <vt:lpstr>Pure coherence : broadcast-based</vt:lpstr>
      <vt:lpstr>Hybrid coherence   ?</vt:lpstr>
      <vt:lpstr>Flask Coherence Controller</vt:lpstr>
      <vt:lpstr>Flask Coherence Basics</vt:lpstr>
      <vt:lpstr>Flask Conceptual Approach</vt:lpstr>
      <vt:lpstr>Reconstruction process</vt:lpstr>
      <vt:lpstr>Flask Filter</vt:lpstr>
      <vt:lpstr>When is the Flask filter modified?</vt:lpstr>
      <vt:lpstr>Resource Partitioning</vt:lpstr>
      <vt:lpstr>Evaluation methodology</vt:lpstr>
      <vt:lpstr>Flask Execution Time</vt:lpstr>
      <vt:lpstr>Analyzing On-Chip Traffic </vt:lpstr>
      <vt:lpstr>On-chip memory hierarchy EDP</vt:lpstr>
      <vt:lpstr>Conclusions and future work </vt:lpstr>
      <vt:lpstr>Thank you</vt:lpstr>
      <vt:lpstr>Diapositiva 19</vt:lpstr>
      <vt:lpstr>Sketch of a dlCBF filter</vt:lpstr>
      <vt:lpstr>Memory latency overhead</vt:lpstr>
      <vt:lpstr>Performance with different associativities</vt:lpstr>
      <vt:lpstr> </vt:lpstr>
      <vt:lpstr>Mosaic vs. Flask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Flask Coherence A Morphable Hybrid Coherence Protocol to Balance Energy, Performance and Scalability</dc:title>
  <dc:subject>HPCA 2015</dc:subject>
  <dc:creator>Lucía Gregorio Menezo; Valentin Puente; Jose Angel Gregorio</dc:creator>
  <cp:keywords>Flask, coherence, CMP</cp:keywords>
  <cp:lastModifiedBy>Lucía Gregorio Menezo</cp:lastModifiedBy>
  <cp:revision>281</cp:revision>
  <dcterms:created xsi:type="dcterms:W3CDTF">2015-01-26T11:50:41Z</dcterms:created>
  <dcterms:modified xsi:type="dcterms:W3CDTF">2015-02-17T16:48:21Z</dcterms:modified>
</cp:coreProperties>
</file>